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, JKM [UMF]" userId="c9abe3cb-7e5b-467f-a75e-5536b272b24a" providerId="ADAL" clId="{4F7C0387-4971-4A7D-902B-875D12A39E6E}"/>
    <pc:docChg chg="modSld">
      <pc:chgData name="LAU, JKM [UMF]" userId="c9abe3cb-7e5b-467f-a75e-5536b272b24a" providerId="ADAL" clId="{4F7C0387-4971-4A7D-902B-875D12A39E6E}" dt="2022-12-28T04:30:07.580" v="45" actId="255"/>
      <pc:docMkLst>
        <pc:docMk/>
      </pc:docMkLst>
      <pc:sldChg chg="modSp">
        <pc:chgData name="LAU, JKM [UMF]" userId="c9abe3cb-7e5b-467f-a75e-5536b272b24a" providerId="ADAL" clId="{4F7C0387-4971-4A7D-902B-875D12A39E6E}" dt="2022-12-28T04:30:07.580" v="45" actId="255"/>
        <pc:sldMkLst>
          <pc:docMk/>
          <pc:sldMk cId="1322003476" sldId="256"/>
        </pc:sldMkLst>
        <pc:graphicFrameChg chg="mod modGraphic">
          <ac:chgData name="LAU, JKM [UMF]" userId="c9abe3cb-7e5b-467f-a75e-5536b272b24a" providerId="ADAL" clId="{4F7C0387-4971-4A7D-902B-875D12A39E6E}" dt="2022-12-28T04:30:07.580" v="45" actId="255"/>
          <ac:graphicFrameMkLst>
            <pc:docMk/>
            <pc:sldMk cId="1322003476" sldId="256"/>
            <ac:graphicFrameMk id="16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B0CD-2667-4D22-A4DC-C4E828604D9C}" type="datetimeFigureOut">
              <a:rPr lang="zh-HK" altLang="en-US" smtClean="0"/>
              <a:t>28/12/2022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7A7A-088F-44B5-A47F-BD15E371F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0933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B0CD-2667-4D22-A4DC-C4E828604D9C}" type="datetimeFigureOut">
              <a:rPr lang="zh-HK" altLang="en-US" smtClean="0"/>
              <a:t>28/12/2022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7A7A-088F-44B5-A47F-BD15E371F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11340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B0CD-2667-4D22-A4DC-C4E828604D9C}" type="datetimeFigureOut">
              <a:rPr lang="zh-HK" altLang="en-US" smtClean="0"/>
              <a:t>28/12/2022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7A7A-088F-44B5-A47F-BD15E371F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80900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B0CD-2667-4D22-A4DC-C4E828604D9C}" type="datetimeFigureOut">
              <a:rPr lang="zh-HK" altLang="en-US" smtClean="0"/>
              <a:t>28/12/2022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7A7A-088F-44B5-A47F-BD15E371F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01532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B0CD-2667-4D22-A4DC-C4E828604D9C}" type="datetimeFigureOut">
              <a:rPr lang="zh-HK" altLang="en-US" smtClean="0"/>
              <a:t>28/12/2022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7A7A-088F-44B5-A47F-BD15E371F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07433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B0CD-2667-4D22-A4DC-C4E828604D9C}" type="datetimeFigureOut">
              <a:rPr lang="zh-HK" altLang="en-US" smtClean="0"/>
              <a:t>28/12/2022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7A7A-088F-44B5-A47F-BD15E371F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20544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B0CD-2667-4D22-A4DC-C4E828604D9C}" type="datetimeFigureOut">
              <a:rPr lang="zh-HK" altLang="en-US" smtClean="0"/>
              <a:t>28/12/2022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7A7A-088F-44B5-A47F-BD15E371F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94738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B0CD-2667-4D22-A4DC-C4E828604D9C}" type="datetimeFigureOut">
              <a:rPr lang="zh-HK" altLang="en-US" smtClean="0"/>
              <a:t>28/12/2022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7A7A-088F-44B5-A47F-BD15E371F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6743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B0CD-2667-4D22-A4DC-C4E828604D9C}" type="datetimeFigureOut">
              <a:rPr lang="zh-HK" altLang="en-US" smtClean="0"/>
              <a:t>28/12/2022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7A7A-088F-44B5-A47F-BD15E371F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10518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B0CD-2667-4D22-A4DC-C4E828604D9C}" type="datetimeFigureOut">
              <a:rPr lang="zh-HK" altLang="en-US" smtClean="0"/>
              <a:t>28/12/2022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7A7A-088F-44B5-A47F-BD15E371F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402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B0CD-2667-4D22-A4DC-C4E828604D9C}" type="datetimeFigureOut">
              <a:rPr lang="zh-HK" altLang="en-US" smtClean="0"/>
              <a:t>28/12/2022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7A7A-088F-44B5-A47F-BD15E371F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36453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AB0CD-2667-4D22-A4DC-C4E828604D9C}" type="datetimeFigureOut">
              <a:rPr lang="zh-HK" altLang="en-US" smtClean="0"/>
              <a:t>28/12/2022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D7A7A-088F-44B5-A47F-BD15E371F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6157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838200" y="1174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HK" sz="6600" b="1" dirty="0"/>
              <a:t>Template of the Process flow</a:t>
            </a:r>
            <a:endParaRPr lang="zh-HK" altLang="en-US" sz="6600" b="1" dirty="0"/>
          </a:p>
        </p:txBody>
      </p:sp>
      <p:sp>
        <p:nvSpPr>
          <p:cNvPr id="5" name="直排文字版面配置區 4"/>
          <p:cNvSpPr>
            <a:spLocks noGrp="1"/>
          </p:cNvSpPr>
          <p:nvPr>
            <p:ph type="body" orient="vert" idx="1"/>
          </p:nvPr>
        </p:nvSpPr>
        <p:spPr>
          <a:xfrm>
            <a:off x="838200" y="1443037"/>
            <a:ext cx="10515600" cy="5005387"/>
          </a:xfrm>
        </p:spPr>
        <p:txBody>
          <a:bodyPr vert="horz"/>
          <a:lstStyle/>
          <a:p>
            <a:r>
              <a:rPr lang="en-US" altLang="zh-HK" dirty="0"/>
              <a:t>All user </a:t>
            </a:r>
            <a:r>
              <a:rPr lang="en-US" altLang="zh-HK" b="1" dirty="0">
                <a:solidFill>
                  <a:srgbClr val="FF0000"/>
                </a:solidFill>
              </a:rPr>
              <a:t>must</a:t>
            </a:r>
            <a:r>
              <a:rPr lang="en-US" altLang="zh-HK" dirty="0">
                <a:solidFill>
                  <a:srgbClr val="FF0000"/>
                </a:solidFill>
              </a:rPr>
              <a:t> </a:t>
            </a:r>
            <a:r>
              <a:rPr lang="en-US" altLang="zh-HK" dirty="0"/>
              <a:t>submit a process flow and obtain approval before booking </a:t>
            </a:r>
            <a:r>
              <a:rPr lang="en-US" altLang="zh-HK" b="1" dirty="0">
                <a:solidFill>
                  <a:srgbClr val="FF0000"/>
                </a:solidFill>
              </a:rPr>
              <a:t>ALL</a:t>
            </a:r>
            <a:r>
              <a:rPr lang="en-US" altLang="zh-HK" dirty="0"/>
              <a:t> equipment.</a:t>
            </a:r>
          </a:p>
          <a:p>
            <a:r>
              <a:rPr lang="en-US" altLang="zh-HK" dirty="0"/>
              <a:t>Oversimplified process flow is not accepted.</a:t>
            </a:r>
          </a:p>
          <a:p>
            <a:r>
              <a:rPr lang="en-US" altLang="zh-HK" dirty="0"/>
              <a:t>Violate the process flow and the instruction from Officer will be forbidden to enter Cleanroom for </a:t>
            </a:r>
            <a:r>
              <a:rPr lang="en-US" altLang="zh-HK" b="1" dirty="0">
                <a:solidFill>
                  <a:srgbClr val="FF0000"/>
                </a:solidFill>
              </a:rPr>
              <a:t>one week</a:t>
            </a:r>
            <a:endParaRPr lang="en-US" altLang="zh-HK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125399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0" y="0"/>
            <a:ext cx="6791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K" b="1" dirty="0"/>
              <a:t>Process Flow of (the name of Process Flow, </a:t>
            </a:r>
            <a:r>
              <a:rPr lang="en-US" altLang="zh-HK" b="1" dirty="0" err="1"/>
              <a:t>e.g</a:t>
            </a:r>
            <a:r>
              <a:rPr lang="en-US" altLang="zh-HK" b="1" dirty="0"/>
              <a:t> Pattern Transfer on Si)</a:t>
            </a:r>
          </a:p>
        </p:txBody>
      </p:sp>
      <p:sp>
        <p:nvSpPr>
          <p:cNvPr id="6" name="矩形 5"/>
          <p:cNvSpPr/>
          <p:nvPr/>
        </p:nvSpPr>
        <p:spPr>
          <a:xfrm>
            <a:off x="113240" y="4032558"/>
            <a:ext cx="2167467" cy="17610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" name="矩形 6"/>
          <p:cNvSpPr/>
          <p:nvPr/>
        </p:nvSpPr>
        <p:spPr>
          <a:xfrm>
            <a:off x="492123" y="5262236"/>
            <a:ext cx="1409700" cy="171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/>
              <a:t>Si</a:t>
            </a:r>
            <a:endParaRPr lang="zh-HK" altLang="en-US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255181"/>
              </p:ext>
            </p:extLst>
          </p:nvPr>
        </p:nvGraphicFramePr>
        <p:xfrm>
          <a:off x="2584085" y="2173293"/>
          <a:ext cx="9507892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9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87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55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544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016">
                <a:tc>
                  <a:txBody>
                    <a:bodyPr/>
                    <a:lstStyle/>
                    <a:p>
                      <a:r>
                        <a:rPr lang="en-US" altLang="zh-HK" dirty="0"/>
                        <a:t>Step No.</a:t>
                      </a:r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HK" dirty="0"/>
                        <a:t>Equipment</a:t>
                      </a:r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HK" dirty="0"/>
                        <a:t>Process</a:t>
                      </a:r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HK" dirty="0"/>
                        <a:t>Requirements</a:t>
                      </a:r>
                      <a:r>
                        <a:rPr lang="en-US" altLang="zh-HK" baseline="0" dirty="0"/>
                        <a:t> </a:t>
                      </a:r>
                      <a:endParaRPr lang="zh-HK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HK" dirty="0"/>
                        <a:t>1</a:t>
                      </a:r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HK" dirty="0"/>
                        <a:t>Wet</a:t>
                      </a:r>
                      <a:r>
                        <a:rPr lang="en-US" altLang="zh-HK" baseline="0" dirty="0"/>
                        <a:t> Bench in Clean 100</a:t>
                      </a:r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HK" dirty="0"/>
                        <a:t>Acetone,</a:t>
                      </a:r>
                      <a:r>
                        <a:rPr lang="en-US" altLang="zh-HK" baseline="0" dirty="0"/>
                        <a:t> IPA and DI water cleaning </a:t>
                      </a:r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HK" dirty="0"/>
                        <a:t>5</a:t>
                      </a:r>
                      <a:r>
                        <a:rPr lang="en-US" altLang="zh-HK" baseline="0" dirty="0"/>
                        <a:t> </a:t>
                      </a:r>
                      <a:r>
                        <a:rPr lang="en-US" altLang="zh-HK" baseline="0" dirty="0" err="1"/>
                        <a:t>mins</a:t>
                      </a:r>
                      <a:r>
                        <a:rPr lang="en-US" altLang="zh-HK" baseline="0" dirty="0"/>
                        <a:t> with ultrasonic</a:t>
                      </a:r>
                      <a:endParaRPr lang="zh-HK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506">
                <a:tc>
                  <a:txBody>
                    <a:bodyPr/>
                    <a:lstStyle/>
                    <a:p>
                      <a:r>
                        <a:rPr lang="en-US" altLang="zh-HK" dirty="0"/>
                        <a:t>2</a:t>
                      </a:r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HK" dirty="0" err="1"/>
                        <a:t>Sawatec</a:t>
                      </a:r>
                      <a:r>
                        <a:rPr lang="en-US" altLang="zh-HK" dirty="0"/>
                        <a:t> SM-180-BT Spin</a:t>
                      </a:r>
                      <a:r>
                        <a:rPr lang="en-US" altLang="zh-HK" baseline="0" dirty="0"/>
                        <a:t> Coater</a:t>
                      </a:r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HK" dirty="0"/>
                        <a:t>AZ5214 Photo</a:t>
                      </a:r>
                      <a:r>
                        <a:rPr lang="en-US" altLang="zh-HK" baseline="0" dirty="0"/>
                        <a:t>resist </a:t>
                      </a:r>
                      <a:r>
                        <a:rPr lang="en-US" altLang="zh-HK" dirty="0"/>
                        <a:t>coating</a:t>
                      </a:r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HK" dirty="0"/>
                        <a:t>Photo</a:t>
                      </a:r>
                      <a:r>
                        <a:rPr lang="en-US" altLang="zh-HK" baseline="0" dirty="0"/>
                        <a:t>resist </a:t>
                      </a:r>
                      <a:r>
                        <a:rPr lang="en-US" altLang="zh-HK" dirty="0"/>
                        <a:t>thickness with 1.5 um</a:t>
                      </a:r>
                    </a:p>
                    <a:p>
                      <a:r>
                        <a:rPr lang="en-US" altLang="zh-HK" dirty="0"/>
                        <a:t>(500 rpm 5 sec, 4000 rpm 30 sec)</a:t>
                      </a:r>
                      <a:endParaRPr lang="zh-HK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774">
                <a:tc>
                  <a:txBody>
                    <a:bodyPr/>
                    <a:lstStyle/>
                    <a:p>
                      <a:r>
                        <a:rPr lang="en-US" altLang="zh-HK" dirty="0"/>
                        <a:t>3</a:t>
                      </a:r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HK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Sawatec</a:t>
                      </a:r>
                      <a:r>
                        <a:rPr lang="en-US" altLang="zh-HK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HP-150 </a:t>
                      </a:r>
                      <a:r>
                        <a:rPr lang="en-US" altLang="zh-HK" dirty="0"/>
                        <a:t>Hot plate </a:t>
                      </a:r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HK" dirty="0"/>
                        <a:t>Pre baking </a:t>
                      </a:r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HK" dirty="0"/>
                        <a:t>100˚C for 1 min</a:t>
                      </a:r>
                      <a:endParaRPr lang="zh-HK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241">
                <a:tc>
                  <a:txBody>
                    <a:bodyPr/>
                    <a:lstStyle/>
                    <a:p>
                      <a:r>
                        <a:rPr lang="en-US" altLang="zh-HK" dirty="0"/>
                        <a:t>4</a:t>
                      </a:r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HK" dirty="0"/>
                        <a:t>OAI 806 MBA</a:t>
                      </a:r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HK" dirty="0"/>
                        <a:t>Pattern Transfer</a:t>
                      </a:r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HK" dirty="0"/>
                        <a:t>Soft</a:t>
                      </a:r>
                      <a:r>
                        <a:rPr lang="en-US" altLang="zh-HK" baseline="0" dirty="0"/>
                        <a:t> contact</a:t>
                      </a:r>
                      <a:endParaRPr lang="zh-HK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HK" dirty="0"/>
                        <a:t>5</a:t>
                      </a:r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dirty="0"/>
                        <a:t>Wet</a:t>
                      </a:r>
                      <a:r>
                        <a:rPr lang="en-US" altLang="zh-HK" baseline="0" dirty="0"/>
                        <a:t> Bench in Clean 100</a:t>
                      </a:r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HK" dirty="0"/>
                        <a:t>AZ400K / DI Water (1:4) developing</a:t>
                      </a:r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HK" dirty="0"/>
                        <a:t>1 min</a:t>
                      </a:r>
                      <a:endParaRPr lang="zh-HK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621">
                <a:tc>
                  <a:txBody>
                    <a:bodyPr/>
                    <a:lstStyle/>
                    <a:p>
                      <a:r>
                        <a:rPr lang="en-US" altLang="zh-HK" dirty="0"/>
                        <a:t>6</a:t>
                      </a:r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dirty="0"/>
                        <a:t>Wet</a:t>
                      </a:r>
                      <a:r>
                        <a:rPr lang="en-US" altLang="zh-HK" baseline="0" dirty="0"/>
                        <a:t> Bench in Clean 100</a:t>
                      </a:r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HK" dirty="0"/>
                        <a:t>DI Water Cleaning</a:t>
                      </a:r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HK" dirty="0"/>
                        <a:t>Dry by Compress N2</a:t>
                      </a:r>
                      <a:endParaRPr lang="zh-HK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矩形 11"/>
          <p:cNvSpPr/>
          <p:nvPr/>
        </p:nvSpPr>
        <p:spPr>
          <a:xfrm>
            <a:off x="719301" y="5142983"/>
            <a:ext cx="955344" cy="112167"/>
          </a:xfrm>
          <a:prstGeom prst="rect">
            <a:avLst/>
          </a:prstGeom>
          <a:solidFill>
            <a:schemeClr val="accent4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/>
              <a:t>PR</a:t>
            </a:r>
            <a:endParaRPr lang="zh-HK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113240" y="2192244"/>
            <a:ext cx="2167467" cy="17610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" name="矩形 13"/>
          <p:cNvSpPr/>
          <p:nvPr/>
        </p:nvSpPr>
        <p:spPr>
          <a:xfrm>
            <a:off x="492123" y="3421922"/>
            <a:ext cx="1409700" cy="171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/>
              <a:t>Si</a:t>
            </a:r>
            <a:endParaRPr lang="zh-HK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113240" y="1451815"/>
            <a:ext cx="22856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HK" dirty="0"/>
              <a:t>Cross section of the sample at the step</a:t>
            </a:r>
          </a:p>
        </p:txBody>
      </p: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446290"/>
              </p:ext>
            </p:extLst>
          </p:nvPr>
        </p:nvGraphicFramePr>
        <p:xfrm>
          <a:off x="113240" y="396487"/>
          <a:ext cx="12002560" cy="1066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0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0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0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0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0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0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00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HK" dirty="0"/>
                        <a:t>Process</a:t>
                      </a:r>
                      <a:r>
                        <a:rPr lang="en-US" altLang="zh-HK" baseline="0" dirty="0"/>
                        <a:t> Flow</a:t>
                      </a:r>
                      <a:r>
                        <a:rPr lang="en-US" altLang="zh-HK" dirty="0"/>
                        <a:t> No:</a:t>
                      </a:r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HK" sz="1600" dirty="0">
                          <a:solidFill>
                            <a:schemeClr val="tx1"/>
                          </a:solidFill>
                        </a:rPr>
                        <a:t>(NetID-Email Date-Process #; eg.20000000R-281022-01)</a:t>
                      </a:r>
                      <a:endParaRPr lang="zh-HK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dirty="0"/>
                        <a:t>Name and PolyU</a:t>
                      </a:r>
                      <a:r>
                        <a:rPr lang="en-US" altLang="zh-HK" baseline="0" dirty="0"/>
                        <a:t> </a:t>
                      </a:r>
                      <a:r>
                        <a:rPr lang="en-US" altLang="zh-HK" dirty="0"/>
                        <a:t>ID </a:t>
                      </a:r>
                      <a:r>
                        <a:rPr lang="en-US" altLang="zh-HK" baseline="0" dirty="0"/>
                        <a:t>no</a:t>
                      </a:r>
                      <a:r>
                        <a:rPr lang="en-US" altLang="zh-HK" dirty="0"/>
                        <a:t>(if available) :</a:t>
                      </a:r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HK" dirty="0">
                          <a:solidFill>
                            <a:schemeClr val="tx1"/>
                          </a:solidFill>
                        </a:rPr>
                        <a:t>XXX</a:t>
                      </a:r>
                      <a:endParaRPr lang="zh-HK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dirty="0"/>
                        <a:t>Sample</a:t>
                      </a:r>
                      <a:r>
                        <a:rPr lang="en-US" altLang="zh-HK" baseline="0" dirty="0"/>
                        <a:t> description </a:t>
                      </a:r>
                      <a:r>
                        <a:rPr lang="en-US" altLang="zh-HK" dirty="0"/>
                        <a:t>:</a:t>
                      </a:r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HK" dirty="0">
                          <a:solidFill>
                            <a:schemeClr val="tx1"/>
                          </a:solidFill>
                        </a:rPr>
                        <a:t>(Materials,</a:t>
                      </a:r>
                      <a:r>
                        <a:rPr lang="en-US" altLang="zh-HK" baseline="0" dirty="0">
                          <a:solidFill>
                            <a:schemeClr val="tx1"/>
                          </a:solidFill>
                        </a:rPr>
                        <a:t> size, number of sample….</a:t>
                      </a:r>
                      <a:r>
                        <a:rPr lang="en-US" altLang="zh-HK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zh-HK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dirty="0"/>
                        <a:t>Date(</a:t>
                      </a:r>
                      <a:r>
                        <a:rPr lang="en-US" altLang="zh-HK" dirty="0" err="1"/>
                        <a:t>dd</a:t>
                      </a:r>
                      <a:r>
                        <a:rPr lang="en-US" altLang="zh-HK" dirty="0"/>
                        <a:t>-mm-</a:t>
                      </a:r>
                      <a:r>
                        <a:rPr lang="en-US" altLang="zh-HK" dirty="0" err="1"/>
                        <a:t>yyyy</a:t>
                      </a:r>
                      <a:r>
                        <a:rPr lang="en-US" altLang="zh-HK" dirty="0"/>
                        <a:t>):</a:t>
                      </a:r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HK" dirty="0">
                          <a:solidFill>
                            <a:schemeClr val="tx1"/>
                          </a:solidFill>
                        </a:rPr>
                        <a:t>XXX</a:t>
                      </a:r>
                      <a:endParaRPr lang="zh-HK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8" name="直線單箭頭接點 17"/>
          <p:cNvCxnSpPr/>
          <p:nvPr/>
        </p:nvCxnSpPr>
        <p:spPr>
          <a:xfrm>
            <a:off x="2280706" y="2812201"/>
            <a:ext cx="360000" cy="0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單箭頭接點 18"/>
          <p:cNvCxnSpPr/>
          <p:nvPr/>
        </p:nvCxnSpPr>
        <p:spPr>
          <a:xfrm>
            <a:off x="2299247" y="5812675"/>
            <a:ext cx="360000" cy="0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003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79142</TotalTime>
  <Words>211</Words>
  <Application>Microsoft Office PowerPoint</Application>
  <PresentationFormat>Widescreen</PresentationFormat>
  <Paragraphs>46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Template of the Process flow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Terence</dc:creator>
  <cp:lastModifiedBy>LAU, JKM [UMF]</cp:lastModifiedBy>
  <cp:revision>28</cp:revision>
  <cp:lastPrinted>2015-03-05T03:57:57Z</cp:lastPrinted>
  <dcterms:created xsi:type="dcterms:W3CDTF">2015-02-26T02:40:54Z</dcterms:created>
  <dcterms:modified xsi:type="dcterms:W3CDTF">2022-12-28T04:31:55Z</dcterms:modified>
</cp:coreProperties>
</file>