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6" r:id="rId6"/>
    <p:sldId id="267" r:id="rId7"/>
    <p:sldId id="268" r:id="rId8"/>
    <p:sldId id="269" r:id="rId9"/>
    <p:sldId id="271" r:id="rId10"/>
    <p:sldId id="265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76564" autoAdjust="0"/>
  </p:normalViewPr>
  <p:slideViewPr>
    <p:cSldViewPr>
      <p:cViewPr varScale="1">
        <p:scale>
          <a:sx n="98" d="100"/>
          <a:sy n="98" d="100"/>
        </p:scale>
        <p:origin x="18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1" d="100"/>
          <a:sy n="71" d="100"/>
        </p:scale>
        <p:origin x="-1368" y="-5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0414B-5A22-487C-A443-48DF3D06A7C1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AF78A-7B51-4AFB-AF51-541492103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0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863A2-9AFF-4563-9579-CFF6CF010187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3625" y="696913"/>
            <a:ext cx="2166938" cy="162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3BFE9-6FC4-4144-BF14-C89037B7F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6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6025" y="414338"/>
            <a:ext cx="1900238" cy="142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3179" y="1985327"/>
            <a:ext cx="5891318" cy="74449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1600" dirty="0" smtClean="0">
                <a:latin typeface="Times New Roman" pitchFamily="18" charset="0"/>
                <a:cs typeface="Times New Roman" pitchFamily="18" charset="0"/>
              </a:rPr>
              <a:t>Provide </a:t>
            </a:r>
            <a:r>
              <a:rPr lang="en-AU" sz="1600" baseline="0" dirty="0" smtClean="0">
                <a:latin typeface="Times New Roman" pitchFamily="18" charset="0"/>
                <a:cs typeface="Times New Roman" pitchFamily="18" charset="0"/>
              </a:rPr>
              <a:t>the appropriate information on the </a:t>
            </a:r>
            <a:r>
              <a:rPr lang="en-AU" sz="1600" baseline="0" dirty="0" err="1" smtClean="0">
                <a:latin typeface="Times New Roman" pitchFamily="18" charset="0"/>
                <a:cs typeface="Times New Roman" pitchFamily="18" charset="0"/>
              </a:rPr>
              <a:t>eSFQ</a:t>
            </a:r>
            <a:r>
              <a:rPr lang="en-AU" sz="1600" baseline="0" dirty="0" smtClean="0">
                <a:latin typeface="Times New Roman" pitchFamily="18" charset="0"/>
                <a:cs typeface="Times New Roman" pitchFamily="18" charset="0"/>
              </a:rPr>
              <a:t> to be conducted.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3BFE9-6FC4-4144-BF14-C89037B7F3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11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6025" y="414338"/>
            <a:ext cx="1900238" cy="142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3179" y="1985327"/>
            <a:ext cx="5891318" cy="744497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16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ＭＳ Ｐゴシック" pitchFamily="-11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3BFE9-6FC4-4144-BF14-C89037B7F3F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1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6025" y="414338"/>
            <a:ext cx="1900238" cy="142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3179" y="1985327"/>
            <a:ext cx="5891318" cy="744497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16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ＭＳ Ｐゴシック" pitchFamily="-11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3BFE9-6FC4-4144-BF14-C89037B7F3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06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6025" y="414338"/>
            <a:ext cx="1900238" cy="142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3179" y="1985327"/>
            <a:ext cx="5891318" cy="744497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None/>
            </a:pPr>
            <a:endParaRPr lang="en-US" sz="16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ＭＳ Ｐゴシック" pitchFamily="-11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3BFE9-6FC4-4144-BF14-C89037B7F3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05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6025" y="414338"/>
            <a:ext cx="1900238" cy="142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3179" y="1985327"/>
            <a:ext cx="5891318" cy="744497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16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ＭＳ Ｐゴシック" pitchFamily="-11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3BFE9-6FC4-4144-BF14-C89037B7F3F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78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6025" y="414338"/>
            <a:ext cx="1900238" cy="142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3179" y="1985327"/>
            <a:ext cx="5891318" cy="744497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16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ＭＳ Ｐゴシック" pitchFamily="-11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3BFE9-6FC4-4144-BF14-C89037B7F3F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16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6025" y="414338"/>
            <a:ext cx="1900238" cy="142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3179" y="1985327"/>
            <a:ext cx="5891318" cy="744497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16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ＭＳ Ｐゴシック" pitchFamily="-11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3BFE9-6FC4-4144-BF14-C89037B7F3F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06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6025" y="414338"/>
            <a:ext cx="1900238" cy="142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3179" y="1985327"/>
            <a:ext cx="5891318" cy="744497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16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ＭＳ Ｐゴシック" pitchFamily="-11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3BFE9-6FC4-4144-BF14-C89037B7F3F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01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6025" y="414338"/>
            <a:ext cx="1900238" cy="142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3179" y="1985327"/>
            <a:ext cx="5891318" cy="744497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16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ＭＳ Ｐゴシック" pitchFamily="-11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3BFE9-6FC4-4144-BF14-C89037B7F3F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35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6025" y="414338"/>
            <a:ext cx="1900238" cy="142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3179" y="1985327"/>
            <a:ext cx="5891318" cy="744497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1600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Click “Start Timer” </a:t>
            </a:r>
            <a:r>
              <a:rPr lang="en-AU" sz="1600" b="1" i="1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once</a:t>
            </a:r>
            <a:r>
              <a:rPr lang="en-AU" sz="1600" i="1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 </a:t>
            </a:r>
            <a:r>
              <a:rPr lang="en-AU" sz="1600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to start the timer.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1600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To restart timer, </a:t>
            </a:r>
            <a:r>
              <a:rPr lang="en-AU" sz="1600" kern="12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hit the left arrow key (</a:t>
            </a:r>
            <a:r>
              <a:rPr lang="en-AU" sz="1600" kern="12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  <a:sym typeface="Wingdings" pitchFamily="2" charset="2"/>
              </a:rPr>
              <a:t>) on the keyboard; a</a:t>
            </a:r>
            <a:r>
              <a:rPr lang="en-AU" sz="1600" kern="12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lternatively, </a:t>
            </a:r>
            <a:r>
              <a:rPr lang="en-AU" sz="1600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right</a:t>
            </a:r>
            <a:r>
              <a:rPr lang="en-AU" sz="1600" kern="12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 click on the slide then choose “Previous”. </a:t>
            </a:r>
            <a:endParaRPr lang="en-AU" sz="16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ＭＳ Ｐゴシック" pitchFamily="-111" charset="-128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1600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When</a:t>
            </a:r>
            <a:r>
              <a:rPr lang="en-AU" sz="1600" kern="12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 it reaches the desired amount of time, click “Stop Timer” once.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AU" sz="1600" kern="1200" baseline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ＭＳ Ｐゴシック" pitchFamily="-111" charset="-128"/>
            </a:endParaRPr>
          </a:p>
          <a:p>
            <a:pPr marL="342900" indent="-342900">
              <a:lnSpc>
                <a:spcPct val="150000"/>
              </a:lnSpc>
              <a:buFont typeface="+mj-lt"/>
              <a:buNone/>
            </a:pPr>
            <a:r>
              <a:rPr lang="en-AU" sz="1600" b="1" kern="12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Note:</a:t>
            </a:r>
          </a:p>
          <a:p>
            <a:pPr marL="342900" marR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AU" sz="16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ＭＳ Ｐゴシック" pitchFamily="-111" charset="-128"/>
            </a:endParaRPr>
          </a:p>
          <a:p>
            <a:pPr marL="342900" marR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1600" b="1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Please allow sufficient </a:t>
            </a:r>
            <a:r>
              <a:rPr lang="en-AU" sz="1600" b="1" kern="12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time for students to do the </a:t>
            </a:r>
            <a:r>
              <a:rPr lang="en-AU" sz="1600" b="1" kern="1200" baseline="0" dirty="0" err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eSFQ</a:t>
            </a:r>
            <a:r>
              <a:rPr lang="en-AU" sz="1600" b="1" kern="12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 i</a:t>
            </a:r>
            <a:r>
              <a:rPr lang="en-AU" sz="1600" b="1" kern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f more than one form</a:t>
            </a:r>
            <a:r>
              <a:rPr lang="en-AU" sz="1600" b="1" kern="12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 is to be completed for the same subject/class.</a:t>
            </a:r>
          </a:p>
          <a:p>
            <a:pPr marL="342900" marR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1600" b="0" kern="12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You can use a mobile device to check the response rate via the </a:t>
            </a:r>
            <a:r>
              <a:rPr lang="en-AU" sz="1600" b="0" kern="1200" baseline="0" dirty="0" err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eSFQ</a:t>
            </a:r>
            <a:r>
              <a:rPr lang="en-AU" sz="1600" b="0" kern="12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ＭＳ Ｐゴシック" pitchFamily="-111" charset="-128"/>
              </a:rPr>
              <a:t> system (www.polyu.edu.hk/esfqadmin) if you wish to do so.</a:t>
            </a:r>
            <a:endParaRPr lang="en-US" sz="1600" b="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ＭＳ Ｐゴシック" pitchFamily="-111" charset="-128"/>
            </a:endParaRPr>
          </a:p>
          <a:p>
            <a:pPr marL="342900" indent="-342900">
              <a:lnSpc>
                <a:spcPct val="150000"/>
              </a:lnSpc>
              <a:buFont typeface="+mj-lt"/>
              <a:buNone/>
            </a:pPr>
            <a:endParaRPr lang="en-AU" sz="1600" kern="1200" baseline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ＭＳ Ｐゴシック" pitchFamily="-11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3BFE9-6FC4-4144-BF14-C89037B7F3F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9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775"/>
    </mc:Choice>
    <mc:Fallback xmlns="">
      <p:transition advTm="27775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775"/>
    </mc:Choice>
    <mc:Fallback xmlns="">
      <p:transition advTm="27775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775"/>
    </mc:Choice>
    <mc:Fallback xmlns="">
      <p:transition advTm="27775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775"/>
    </mc:Choice>
    <mc:Fallback xmlns="">
      <p:transition advTm="27775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775"/>
    </mc:Choice>
    <mc:Fallback xmlns="">
      <p:transition advTm="27775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775"/>
    </mc:Choice>
    <mc:Fallback xmlns="">
      <p:transition advTm="27775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775"/>
    </mc:Choice>
    <mc:Fallback xmlns="">
      <p:transition advTm="27775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775"/>
    </mc:Choice>
    <mc:Fallback xmlns="">
      <p:transition advTm="27775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F4B247F2-E1E0-4F8C-A5B2-983BDBE024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775"/>
    </mc:Choice>
    <mc:Fallback xmlns="">
      <p:transition advTm="27775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775"/>
    </mc:Choice>
    <mc:Fallback xmlns="">
      <p:transition advTm="27775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775"/>
    </mc:Choice>
    <mc:Fallback xmlns="">
      <p:transition advTm="27775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gradFill flip="none" rotWithShape="1">
            <a:gsLst>
              <a:gs pos="1000">
                <a:srgbClr val="F5F5F5"/>
              </a:gs>
              <a:gs pos="49000">
                <a:schemeClr val="bg1">
                  <a:lumMod val="85000"/>
                </a:schemeClr>
              </a:gs>
              <a:gs pos="100000">
                <a:srgbClr val="F5F5F5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8" name="Picture 7" descr="Polyu-4c.eps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6275388"/>
            <a:ext cx="19812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gradFill>
            <a:gsLst>
              <a:gs pos="100000">
                <a:srgbClr val="741926"/>
              </a:gs>
              <a:gs pos="31000">
                <a:schemeClr val="accent2">
                  <a:lumMod val="75000"/>
                </a:schemeClr>
              </a:gs>
              <a:gs pos="0">
                <a:schemeClr val="accent2">
                  <a:lumMod val="7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47F2-E1E0-4F8C-A5B2-983BDBE024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27775"/>
    </mc:Choice>
    <mc:Fallback xmlns="">
      <p:transition advTm="27775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www.polyu.edu.hk/esfq/studen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hyperlink" Target="http://www.polyu.edu.hk/esfq/stud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 descr="C:\Users\hkpuadmin\Desktop\newwid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5943600"/>
          </a:xfrm>
          <a:prstGeom prst="rect">
            <a:avLst/>
          </a:prstGeom>
          <a:noFill/>
        </p:spPr>
      </p:pic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219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eSFQ for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8077200" cy="28956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tabLst>
                <a:tab pos="1433513" algn="l"/>
              </a:tabLst>
            </a:pPr>
            <a:r>
              <a:rPr lang="en-AU" altLang="en-US" b="1" dirty="0" smtClean="0">
                <a:solidFill>
                  <a:schemeClr val="tx1"/>
                </a:solidFill>
              </a:rPr>
              <a:t>	</a:t>
            </a:r>
            <a:r>
              <a:rPr lang="en-US" altLang="en-US" b="1" dirty="0" smtClean="0"/>
              <a:t>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36256"/>
              </p:ext>
            </p:extLst>
          </p:nvPr>
        </p:nvGraphicFramePr>
        <p:xfrm>
          <a:off x="609600" y="1524000"/>
          <a:ext cx="80772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5029200"/>
              </a:tblGrid>
              <a:tr h="4318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altLang="en-US" sz="2800" b="1" dirty="0" smtClean="0">
                          <a:solidFill>
                            <a:schemeClr val="tx1"/>
                          </a:solidFill>
                        </a:rPr>
                        <a:t>Subject: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 smtClean="0">
                          <a:solidFill>
                            <a:schemeClr val="tx1"/>
                          </a:solidFill>
                        </a:rPr>
                        <a:t>[Sub</a:t>
                      </a:r>
                      <a:r>
                        <a:rPr lang="en-AU" sz="2800" b="1" baseline="0" dirty="0" smtClean="0">
                          <a:solidFill>
                            <a:schemeClr val="tx1"/>
                          </a:solidFill>
                        </a:rPr>
                        <a:t> code Sub name]</a:t>
                      </a:r>
                    </a:p>
                    <a:p>
                      <a:r>
                        <a:rPr lang="en-AU" sz="2400" b="1" i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POLYU1001 Academic Integrity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altLang="en-US" sz="2800" b="1" dirty="0" smtClean="0">
                          <a:solidFill>
                            <a:schemeClr val="tx1"/>
                          </a:solidFill>
                        </a:rPr>
                        <a:t>Staff member: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 smtClean="0">
                          <a:solidFill>
                            <a:schemeClr val="tx1"/>
                          </a:solidFill>
                        </a:rPr>
                        <a:t>[Staff name]</a:t>
                      </a:r>
                    </a:p>
                    <a:p>
                      <a:r>
                        <a:rPr lang="en-AU" sz="2400" b="1" i="1" dirty="0" smtClean="0">
                          <a:solidFill>
                            <a:srgbClr val="558ED5"/>
                          </a:solidFill>
                        </a:rPr>
                        <a:t>e.g. Dr James Smiley</a:t>
                      </a:r>
                      <a:endParaRPr lang="en-US" sz="2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Part(s) of teaching: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 smtClean="0">
                          <a:solidFill>
                            <a:schemeClr val="tx1"/>
                          </a:solidFill>
                        </a:rPr>
                        <a:t>[Lecture, Tutorial,</a:t>
                      </a:r>
                      <a:r>
                        <a:rPr lang="en-AU" sz="2800" b="1" baseline="0" dirty="0" smtClean="0">
                          <a:solidFill>
                            <a:schemeClr val="tx1"/>
                          </a:solidFill>
                        </a:rPr>
                        <a:t> Lab., etc.]</a:t>
                      </a:r>
                    </a:p>
                    <a:p>
                      <a:r>
                        <a:rPr lang="en-AU" sz="2400" b="1" i="1" baseline="0" dirty="0" smtClean="0">
                          <a:solidFill>
                            <a:srgbClr val="558ED5"/>
                          </a:solidFill>
                        </a:rPr>
                        <a:t>e.g. Lecture &amp; Tutorial</a:t>
                      </a:r>
                      <a:endParaRPr lang="en-US" sz="2400" b="1" i="1" dirty="0">
                        <a:solidFill>
                          <a:srgbClr val="558ED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2207"/>
    </mc:Choice>
    <mc:Fallback xmlns="">
      <p:transition advTm="8220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3" descr="big_light_logo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276" y="402669"/>
            <a:ext cx="4037724" cy="576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609600" y="377825"/>
            <a:ext cx="7772400" cy="1374775"/>
          </a:xfrm>
        </p:spPr>
        <p:txBody>
          <a:bodyPr>
            <a:normAutofit fontScale="90000"/>
          </a:bodyPr>
          <a:lstStyle/>
          <a:p>
            <a:pPr>
              <a:lnSpc>
                <a:spcPts val="4200"/>
              </a:lnSpc>
            </a:pPr>
            <a:r>
              <a:rPr lang="en-US" b="1" dirty="0" smtClean="0"/>
              <a:t>Thank you very much for providing us with your valuable feedback</a:t>
            </a: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381000" y="2133600"/>
            <a:ext cx="8458200" cy="3657600"/>
          </a:xfrm>
        </p:spPr>
        <p:txBody>
          <a:bodyPr>
            <a:normAutofit/>
          </a:bodyPr>
          <a:lstStyle/>
          <a:p>
            <a:pPr algn="l"/>
            <a:r>
              <a:rPr lang="en-AU" altLang="en-US" b="1" dirty="0" smtClean="0">
                <a:solidFill>
                  <a:srgbClr val="C00000"/>
                </a:solidFill>
                <a:latin typeface="Calibri" pitchFamily="34" charset="0"/>
              </a:rPr>
              <a:t>If you still haven’t finished completing the </a:t>
            </a:r>
            <a:r>
              <a:rPr lang="en-AU" altLang="en-US" b="1" dirty="0" err="1" smtClean="0">
                <a:solidFill>
                  <a:srgbClr val="C00000"/>
                </a:solidFill>
                <a:latin typeface="Calibri" pitchFamily="34" charset="0"/>
              </a:rPr>
              <a:t>eSFQ</a:t>
            </a:r>
            <a:r>
              <a:rPr lang="en-AU" altLang="en-US" b="1" dirty="0" smtClean="0">
                <a:solidFill>
                  <a:srgbClr val="C00000"/>
                </a:solidFill>
                <a:latin typeface="Calibri" pitchFamily="34" charset="0"/>
              </a:rPr>
              <a:t>, please save your draft now and complete it later.</a:t>
            </a:r>
          </a:p>
          <a:p>
            <a:pPr algn="l"/>
            <a:endParaRPr lang="en-AU" altLang="en-US" sz="1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l"/>
            <a:r>
              <a:rPr lang="en-AU" altLang="en-US" b="1" dirty="0" smtClean="0">
                <a:solidFill>
                  <a:srgbClr val="C00000"/>
                </a:solidFill>
                <a:latin typeface="Calibri" pitchFamily="34" charset="0"/>
              </a:rPr>
              <a:t>If you don’t have a mobile device, please remember to complete your </a:t>
            </a:r>
            <a:r>
              <a:rPr lang="en-AU" altLang="en-US" b="1" dirty="0" err="1" smtClean="0">
                <a:solidFill>
                  <a:srgbClr val="C00000"/>
                </a:solidFill>
                <a:latin typeface="Calibri" pitchFamily="34" charset="0"/>
              </a:rPr>
              <a:t>eSFQ</a:t>
            </a:r>
            <a:r>
              <a:rPr lang="en-AU" altLang="en-US" b="1" dirty="0" smtClean="0">
                <a:solidFill>
                  <a:srgbClr val="C00000"/>
                </a:solidFill>
                <a:latin typeface="Calibri" pitchFamily="34" charset="0"/>
              </a:rPr>
              <a:t> when you have access to a mobile device or a computer.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775"/>
    </mc:Choice>
    <mc:Fallback xmlns="">
      <p:transition advTm="27775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549" objId="2"/>
        <p14:pauseEvt time="22475" objId="2"/>
        <p14:stopEvt time="24067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3" descr="big_light_logo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276" y="402669"/>
            <a:ext cx="4037724" cy="576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609600" y="377825"/>
            <a:ext cx="7772400" cy="6127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Purpose of eSFQ</a:t>
            </a:r>
            <a:endParaRPr lang="en-US" b="1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458200" cy="4876800"/>
          </a:xfrm>
        </p:spPr>
        <p:txBody>
          <a:bodyPr>
            <a:normAutofit fontScale="92500" lnSpcReduction="10000"/>
          </a:bodyPr>
          <a:lstStyle/>
          <a:p>
            <a:pPr marL="360363" indent="-360363" algn="l">
              <a:buFont typeface="Arial" pitchFamily="34" charset="0"/>
              <a:buChar char="•"/>
              <a:defRPr/>
            </a:pPr>
            <a:r>
              <a:rPr lang="en-AU" dirty="0" smtClean="0">
                <a:solidFill>
                  <a:schemeClr val="tx1"/>
                </a:solidFill>
              </a:rPr>
              <a:t>To collect student feedback regularly for improving and assuring the teaching and learning quality at </a:t>
            </a:r>
            <a:r>
              <a:rPr lang="en-AU" dirty="0" err="1" smtClean="0">
                <a:solidFill>
                  <a:schemeClr val="tx1"/>
                </a:solidFill>
              </a:rPr>
              <a:t>PolyU</a:t>
            </a:r>
            <a:endParaRPr lang="en-AU" dirty="0" smtClean="0">
              <a:solidFill>
                <a:schemeClr val="tx1"/>
              </a:solidFill>
            </a:endParaRPr>
          </a:p>
          <a:p>
            <a:pPr algn="l">
              <a:defRPr/>
            </a:pPr>
            <a:endParaRPr lang="en-AU" sz="900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Courier New"/>
              <a:buChar char="o"/>
              <a:defRPr/>
            </a:pPr>
            <a:r>
              <a:rPr lang="en-AU" sz="3200" dirty="0" err="1" smtClean="0">
                <a:solidFill>
                  <a:schemeClr val="tx1"/>
                </a:solidFill>
              </a:rPr>
              <a:t>PolyU</a:t>
            </a:r>
            <a:r>
              <a:rPr lang="en-AU" sz="3200" dirty="0" smtClean="0">
                <a:solidFill>
                  <a:schemeClr val="tx1"/>
                </a:solidFill>
              </a:rPr>
              <a:t> uses </a:t>
            </a:r>
            <a:r>
              <a:rPr lang="en-AU" sz="3200" dirty="0" err="1" smtClean="0">
                <a:solidFill>
                  <a:schemeClr val="tx1"/>
                </a:solidFill>
              </a:rPr>
              <a:t>eSFQ</a:t>
            </a:r>
            <a:r>
              <a:rPr lang="en-AU" sz="3200" dirty="0" smtClean="0">
                <a:solidFill>
                  <a:schemeClr val="tx1"/>
                </a:solidFill>
              </a:rPr>
              <a:t> results to appraise teaching quality of staff, programmes and departments</a:t>
            </a:r>
          </a:p>
          <a:p>
            <a:pPr lvl="1" algn="l">
              <a:defRPr/>
            </a:pPr>
            <a:endParaRPr lang="en-AU" sz="1200" dirty="0" smtClean="0">
              <a:solidFill>
                <a:schemeClr val="tx1"/>
              </a:solidFill>
            </a:endParaRPr>
          </a:p>
          <a:p>
            <a:pPr algn="l">
              <a:defRPr/>
            </a:pPr>
            <a:endParaRPr lang="en-AU" sz="1600" dirty="0" smtClean="0"/>
          </a:p>
          <a:p>
            <a:pPr marL="542925" indent="-542925" algn="l">
              <a:tabLst>
                <a:tab pos="1028700" algn="l"/>
              </a:tabLst>
              <a:defRPr/>
            </a:pPr>
            <a:r>
              <a:rPr lang="en-AU" b="1" dirty="0" smtClean="0">
                <a:solidFill>
                  <a:srgbClr val="C00000"/>
                </a:solidFill>
              </a:rPr>
              <a:t>Note:	Your feedback is anonymous to your teachers 	and will </a:t>
            </a:r>
            <a:r>
              <a:rPr lang="en-AU" b="1" i="1" dirty="0" smtClean="0">
                <a:solidFill>
                  <a:srgbClr val="C00000"/>
                </a:solidFill>
              </a:rPr>
              <a:t>not</a:t>
            </a:r>
            <a:r>
              <a:rPr lang="en-AU" b="1" dirty="0" smtClean="0">
                <a:solidFill>
                  <a:srgbClr val="C00000"/>
                </a:solidFill>
              </a:rPr>
              <a:t> affect your grades. Your feedback 	will be available to your teachers only after 	the exam results are finalised.</a:t>
            </a:r>
            <a:endParaRPr lang="en-AU" dirty="0" smtClean="0"/>
          </a:p>
          <a:p>
            <a:pPr algn="l">
              <a:defRPr/>
            </a:pPr>
            <a:endParaRPr lang="en-AU" dirty="0" smtClean="0"/>
          </a:p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873"/>
    </mc:Choice>
    <mc:Fallback xmlns="">
      <p:transition advTm="30873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896" objId="2"/>
        <p14:stopEvt time="27341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3" descr="big_light_logo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276" y="402669"/>
            <a:ext cx="4037724" cy="576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609600" y="377825"/>
            <a:ext cx="7772400" cy="6127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to do the eSFQ?</a:t>
            </a:r>
            <a:endParaRPr lang="en-US" b="1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458200" cy="4572000"/>
          </a:xfrm>
        </p:spPr>
        <p:txBody>
          <a:bodyPr>
            <a:normAutofit/>
          </a:bodyPr>
          <a:lstStyle/>
          <a:p>
            <a:pPr marL="360363" indent="-360363" algn="l">
              <a:buFont typeface="Arial" pitchFamily="34" charset="0"/>
              <a:buChar char="•"/>
            </a:pPr>
            <a:r>
              <a:rPr lang="en-AU" altLang="en-US" sz="3000" dirty="0" smtClean="0">
                <a:solidFill>
                  <a:schemeClr val="tx1"/>
                </a:solidFill>
              </a:rPr>
              <a:t>You will need to use a mobile device or a laptop</a:t>
            </a:r>
          </a:p>
          <a:p>
            <a:pPr marL="360363" indent="-360363" algn="l"/>
            <a:endParaRPr lang="en-AU" altLang="en-US" sz="1800" dirty="0" smtClean="0">
              <a:solidFill>
                <a:schemeClr val="tx1"/>
              </a:solidFill>
            </a:endParaRPr>
          </a:p>
          <a:p>
            <a:pPr marL="360363" indent="-360363" algn="l">
              <a:buFont typeface="Arial" pitchFamily="34" charset="0"/>
              <a:buChar char="•"/>
            </a:pPr>
            <a:r>
              <a:rPr lang="en-AU" altLang="en-US" sz="3000" dirty="0" smtClean="0">
                <a:solidFill>
                  <a:schemeClr val="tx1"/>
                </a:solidFill>
              </a:rPr>
              <a:t>If you don’t have one with you now, please complete the </a:t>
            </a:r>
            <a:r>
              <a:rPr lang="en-AU" altLang="en-US" sz="3000" dirty="0" err="1" smtClean="0">
                <a:solidFill>
                  <a:schemeClr val="tx1"/>
                </a:solidFill>
              </a:rPr>
              <a:t>eSFQ</a:t>
            </a:r>
            <a:r>
              <a:rPr lang="en-AU" altLang="en-US" sz="3000" dirty="0" smtClean="0">
                <a:solidFill>
                  <a:schemeClr val="tx1"/>
                </a:solidFill>
              </a:rPr>
              <a:t> as soon as you have access to a mobile device or a computer</a:t>
            </a:r>
          </a:p>
          <a:p>
            <a:pPr marL="360363" indent="-360363" algn="l"/>
            <a:endParaRPr lang="en-AU" altLang="en-US" sz="1800" dirty="0" smtClean="0">
              <a:solidFill>
                <a:schemeClr val="tx1"/>
              </a:solidFill>
            </a:endParaRPr>
          </a:p>
          <a:p>
            <a:pPr marL="360363" indent="-360363" algn="l">
              <a:buFont typeface="Arial" pitchFamily="34" charset="0"/>
              <a:buChar char="•"/>
            </a:pPr>
            <a:r>
              <a:rPr lang="en-AU" altLang="en-US" sz="3000" dirty="0">
                <a:solidFill>
                  <a:schemeClr val="tx1"/>
                </a:solidFill>
              </a:rPr>
              <a:t>S</a:t>
            </a:r>
            <a:r>
              <a:rPr lang="en-AU" altLang="en-US" sz="3000" dirty="0" smtClean="0">
                <a:solidFill>
                  <a:schemeClr val="tx1"/>
                </a:solidFill>
              </a:rPr>
              <a:t>pare </a:t>
            </a:r>
            <a:r>
              <a:rPr lang="en-AU" altLang="en-US" sz="3000" b="1" dirty="0" smtClean="0">
                <a:solidFill>
                  <a:schemeClr val="tx1"/>
                </a:solidFill>
              </a:rPr>
              <a:t>5-10 minutes </a:t>
            </a:r>
            <a:r>
              <a:rPr lang="en-AU" altLang="en-US" sz="3000" dirty="0" smtClean="0">
                <a:solidFill>
                  <a:schemeClr val="tx1"/>
                </a:solidFill>
              </a:rPr>
              <a:t>to complete each </a:t>
            </a:r>
            <a:r>
              <a:rPr lang="en-AU" altLang="en-US" sz="3000" dirty="0" err="1" smtClean="0">
                <a:solidFill>
                  <a:schemeClr val="tx1"/>
                </a:solidFill>
              </a:rPr>
              <a:t>eSFQ</a:t>
            </a:r>
            <a:r>
              <a:rPr lang="en-AU" altLang="en-US" sz="3000" dirty="0" smtClean="0">
                <a:solidFill>
                  <a:schemeClr val="tx1"/>
                </a:solidFill>
              </a:rPr>
              <a:t> form</a:t>
            </a:r>
            <a:endParaRPr lang="en-US" altLang="en-US" sz="3000" dirty="0" smtClean="0">
              <a:solidFill>
                <a:schemeClr val="tx1"/>
              </a:solidFill>
            </a:endParaRPr>
          </a:p>
          <a:p>
            <a:pPr algn="l">
              <a:defRPr/>
            </a:pPr>
            <a:endParaRPr lang="en-AU" sz="3000" dirty="0" smtClean="0">
              <a:solidFill>
                <a:schemeClr val="tx1"/>
              </a:solidFill>
            </a:endParaRPr>
          </a:p>
          <a:p>
            <a:pPr algn="l"/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2250"/>
    </mc:Choice>
    <mc:Fallback xmlns="">
      <p:transition advTm="2225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045" objId="2"/>
        <p14:stopEvt time="18577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3" descr="big_light_logo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276" y="402669"/>
            <a:ext cx="4037724" cy="576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Subtitle 13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458200" cy="457200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 smtClean="0">
                <a:solidFill>
                  <a:srgbClr val="C00000"/>
                </a:solidFill>
              </a:rPr>
              <a:t>Step 1</a:t>
            </a:r>
          </a:p>
          <a:p>
            <a:pPr algn="l">
              <a:lnSpc>
                <a:spcPts val="31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Using your mobile device or laptop, go to: </a:t>
            </a:r>
            <a:r>
              <a:rPr lang="en-US" sz="2800" b="1" dirty="0" smtClean="0">
                <a:solidFill>
                  <a:schemeClr val="tx1"/>
                </a:solidFill>
                <a:hlinkClick r:id="rId4"/>
              </a:rPr>
              <a:t>www.polyu.edu.hk/esfq/student</a:t>
            </a:r>
            <a:r>
              <a:rPr lang="en-US" sz="2800" b="1" dirty="0" smtClean="0">
                <a:solidFill>
                  <a:schemeClr val="tx1"/>
                </a:solidFill>
              </a:rPr>
              <a:t> ; then log in using your Net ID and Net Password.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10100" y="2430622"/>
            <a:ext cx="4267831" cy="3604947"/>
            <a:chOff x="381000" y="2611736"/>
            <a:chExt cx="3972410" cy="3355411"/>
          </a:xfrm>
        </p:grpSpPr>
        <p:grpSp>
          <p:nvGrpSpPr>
            <p:cNvPr id="15" name="Group 14"/>
            <p:cNvGrpSpPr/>
            <p:nvPr/>
          </p:nvGrpSpPr>
          <p:grpSpPr>
            <a:xfrm>
              <a:off x="381000" y="2611736"/>
              <a:ext cx="3972410" cy="2899092"/>
              <a:chOff x="914400" y="2666995"/>
              <a:chExt cx="7162799" cy="6522148"/>
            </a:xfrm>
          </p:grpSpPr>
          <p:grpSp>
            <p:nvGrpSpPr>
              <p:cNvPr id="18" name="Group 7"/>
              <p:cNvGrpSpPr>
                <a:grpSpLocks/>
              </p:cNvGrpSpPr>
              <p:nvPr/>
            </p:nvGrpSpPr>
            <p:grpSpPr bwMode="auto">
              <a:xfrm>
                <a:off x="914400" y="2666995"/>
                <a:ext cx="7162799" cy="6522148"/>
                <a:chOff x="1627188" y="2506663"/>
                <a:chExt cx="7162800" cy="6522160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/>
                <a:srcRect t="2407" r="1420" b="28934"/>
                <a:stretch/>
              </p:blipFill>
              <p:spPr bwMode="auto">
                <a:xfrm>
                  <a:off x="1627188" y="2506663"/>
                  <a:ext cx="7162800" cy="65221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" name="Rounded Rectangle 25"/>
                <p:cNvSpPr/>
                <p:nvPr/>
              </p:nvSpPr>
              <p:spPr>
                <a:xfrm>
                  <a:off x="2916238" y="4868863"/>
                  <a:ext cx="2303462" cy="720725"/>
                </a:xfrm>
                <a:prstGeom prst="roundRect">
                  <a:avLst/>
                </a:prstGeom>
                <a:noFill/>
                <a:ln w="57150"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pic>
              <p:nvPicPr>
                <p:cNvPr id="27" name="Picture 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b="91125"/>
                <a:stretch>
                  <a:fillRect/>
                </a:stretch>
              </p:blipFill>
              <p:spPr bwMode="auto">
                <a:xfrm>
                  <a:off x="2449859" y="3265934"/>
                  <a:ext cx="5637600" cy="6671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29804" t="2215" r="27238" b="94855"/>
              <a:stretch>
                <a:fillRect/>
              </a:stretch>
            </p:blipFill>
            <p:spPr bwMode="auto">
              <a:xfrm>
                <a:off x="3416304" y="3594101"/>
                <a:ext cx="2374897" cy="215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6" name="Rectangular Callout 15"/>
            <p:cNvSpPr/>
            <p:nvPr/>
          </p:nvSpPr>
          <p:spPr>
            <a:xfrm>
              <a:off x="610994" y="4290746"/>
              <a:ext cx="3656205" cy="1676401"/>
            </a:xfrm>
            <a:prstGeom prst="wedgeRectCallout">
              <a:avLst>
                <a:gd name="adj1" fmla="val -11543"/>
                <a:gd name="adj2" fmla="val -73431"/>
              </a:avLst>
            </a:prstGeom>
            <a:solidFill>
              <a:schemeClr val="bg1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19873" t="24060" r="54322" b="65701"/>
            <a:stretch/>
          </p:blipFill>
          <p:spPr bwMode="auto">
            <a:xfrm>
              <a:off x="669289" y="4363696"/>
              <a:ext cx="3539613" cy="147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2305456"/>
            <a:ext cx="3641808" cy="3641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3654"/>
    </mc:Choice>
    <mc:Fallback xmlns="">
      <p:transition advTm="2365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685" objId="2"/>
        <p14:stopEvt time="17728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3" descr="big_light_logo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276" y="402669"/>
            <a:ext cx="4037724" cy="576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458200" cy="4572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C00000"/>
                </a:solidFill>
              </a:rPr>
              <a:t>Step 2</a:t>
            </a:r>
          </a:p>
          <a:p>
            <a:pPr algn="l"/>
            <a:r>
              <a:rPr lang="en-US" sz="3000" b="1" dirty="0" smtClean="0">
                <a:solidFill>
                  <a:schemeClr val="tx1"/>
                </a:solidFill>
              </a:rPr>
              <a:t>Tap on the appropriate eSFQ form for this subject/the teaching staff.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990600" y="2590800"/>
            <a:ext cx="7288212" cy="3581400"/>
            <a:chOff x="990600" y="2590800"/>
            <a:chExt cx="7288212" cy="3581400"/>
          </a:xfrm>
        </p:grpSpPr>
        <p:grpSp>
          <p:nvGrpSpPr>
            <p:cNvPr id="15" name="Group 14"/>
            <p:cNvGrpSpPr/>
            <p:nvPr/>
          </p:nvGrpSpPr>
          <p:grpSpPr>
            <a:xfrm>
              <a:off x="990600" y="2590800"/>
              <a:ext cx="7288212" cy="3581400"/>
              <a:chOff x="990600" y="2590800"/>
              <a:chExt cx="7288212" cy="3581400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2327" r="1628" b="60704"/>
              <a:stretch>
                <a:fillRect/>
              </a:stretch>
            </p:blipFill>
            <p:spPr bwMode="auto">
              <a:xfrm>
                <a:off x="990600" y="2590800"/>
                <a:ext cx="7288212" cy="3581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9804" t="2215" r="27238" b="94855"/>
              <a:stretch>
                <a:fillRect/>
              </a:stretch>
            </p:blipFill>
            <p:spPr bwMode="auto">
              <a:xfrm>
                <a:off x="3536899" y="3546394"/>
                <a:ext cx="2374897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l="15327" t="60551" r="74998" b="35663"/>
            <a:stretch>
              <a:fillRect/>
            </a:stretch>
          </p:blipFill>
          <p:spPr bwMode="auto">
            <a:xfrm>
              <a:off x="2076450" y="4953000"/>
              <a:ext cx="712765" cy="171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l="15327" t="60551" r="74998" b="35663"/>
            <a:stretch>
              <a:fillRect/>
            </a:stretch>
          </p:blipFill>
          <p:spPr bwMode="auto">
            <a:xfrm>
              <a:off x="2076450" y="5743576"/>
              <a:ext cx="712765" cy="171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783"/>
    </mc:Choice>
    <mc:Fallback xmlns="">
      <p:transition advTm="11783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695" objId="2"/>
        <p14:stopEvt time="7831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3" descr="big_light_logo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276" y="402669"/>
            <a:ext cx="4037724" cy="576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4419600" cy="57912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C00000"/>
                </a:solidFill>
              </a:rPr>
              <a:t>Step 3</a:t>
            </a:r>
          </a:p>
          <a:p>
            <a:pPr algn="l"/>
            <a:r>
              <a:rPr lang="en-US" sz="3000" b="1" dirty="0" smtClean="0">
                <a:solidFill>
                  <a:schemeClr val="tx1"/>
                </a:solidFill>
              </a:rPr>
              <a:t>Complete the eSFQ form.</a:t>
            </a:r>
          </a:p>
          <a:p>
            <a:pPr algn="l"/>
            <a:endParaRPr lang="en-US" sz="1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800" i="1" dirty="0" smtClean="0">
                <a:solidFill>
                  <a:schemeClr val="tx1"/>
                </a:solidFill>
              </a:rPr>
              <a:t>If you are not in the mobile view, tap “To mobile view” on the top menu bar.</a:t>
            </a:r>
          </a:p>
          <a:p>
            <a:pPr algn="l"/>
            <a:endParaRPr lang="en-US" sz="1800" b="1" i="1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4343399" y="990600"/>
            <a:ext cx="4572000" cy="5137150"/>
            <a:chOff x="4252911" y="762000"/>
            <a:chExt cx="4572000" cy="5137150"/>
          </a:xfrm>
        </p:grpSpPr>
        <p:grpSp>
          <p:nvGrpSpPr>
            <p:cNvPr id="11" name="Group 23"/>
            <p:cNvGrpSpPr>
              <a:grpSpLocks/>
            </p:cNvGrpSpPr>
            <p:nvPr/>
          </p:nvGrpSpPr>
          <p:grpSpPr bwMode="auto">
            <a:xfrm>
              <a:off x="4252911" y="762000"/>
              <a:ext cx="4572000" cy="5137150"/>
              <a:chOff x="3546783" y="457200"/>
              <a:chExt cx="5489267" cy="6356350"/>
            </a:xfrm>
          </p:grpSpPr>
          <p:grpSp>
            <p:nvGrpSpPr>
              <p:cNvPr id="12" name="Group 21"/>
              <p:cNvGrpSpPr>
                <a:grpSpLocks/>
              </p:cNvGrpSpPr>
              <p:nvPr/>
            </p:nvGrpSpPr>
            <p:grpSpPr bwMode="auto">
              <a:xfrm>
                <a:off x="4067175" y="457200"/>
                <a:ext cx="4968875" cy="6356350"/>
                <a:chOff x="4067175" y="457200"/>
                <a:chExt cx="4968875" cy="6356350"/>
              </a:xfrm>
            </p:grpSpPr>
            <p:grpSp>
              <p:nvGrpSpPr>
                <p:cNvPr id="15" name="Group 22"/>
                <p:cNvGrpSpPr>
                  <a:grpSpLocks/>
                </p:cNvGrpSpPr>
                <p:nvPr/>
              </p:nvGrpSpPr>
              <p:grpSpPr bwMode="auto">
                <a:xfrm>
                  <a:off x="4067175" y="457200"/>
                  <a:ext cx="4968875" cy="6356350"/>
                  <a:chOff x="4067175" y="457200"/>
                  <a:chExt cx="4968875" cy="6356350"/>
                </a:xfrm>
              </p:grpSpPr>
              <p:grpSp>
                <p:nvGrpSpPr>
                  <p:cNvPr id="17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4067175" y="457200"/>
                    <a:ext cx="4968875" cy="6356350"/>
                    <a:chOff x="4067175" y="457200"/>
                    <a:chExt cx="4968875" cy="6356350"/>
                  </a:xfrm>
                </p:grpSpPr>
                <p:grpSp>
                  <p:nvGrpSpPr>
                    <p:cNvPr id="19" name="Group 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67175" y="457200"/>
                      <a:ext cx="4968875" cy="6356350"/>
                      <a:chOff x="4067175" y="457200"/>
                      <a:chExt cx="4968875" cy="6356350"/>
                    </a:xfrm>
                  </p:grpSpPr>
                  <p:pic>
                    <p:nvPicPr>
                      <p:cNvPr id="25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 l="1189" t="2547" r="1411" b="2159"/>
                      <a:stretch>
                        <a:fillRect/>
                      </a:stretch>
                    </p:blipFill>
                    <p:spPr bwMode="auto">
                      <a:xfrm>
                        <a:off x="4067175" y="457200"/>
                        <a:ext cx="4968875" cy="6356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26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/>
                      <a:srcRect b="91125"/>
                      <a:stretch>
                        <a:fillRect/>
                      </a:stretch>
                    </p:blipFill>
                    <p:spPr bwMode="auto">
                      <a:xfrm>
                        <a:off x="4587018" y="992836"/>
                        <a:ext cx="3960001" cy="4686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20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 l="23624" t="22147" r="63400" b="75569"/>
                    <a:stretch>
                      <a:fillRect/>
                    </a:stretch>
                  </p:blipFill>
                  <p:spPr bwMode="auto">
                    <a:xfrm>
                      <a:off x="5701250" y="1763698"/>
                      <a:ext cx="676800" cy="15582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/>
                    <a:srcRect l="20149" t="21507" r="68774" b="76375"/>
                    <a:stretch>
                      <a:fillRect/>
                    </a:stretch>
                  </p:blipFill>
                  <p:spPr bwMode="auto">
                    <a:xfrm>
                      <a:off x="5185400" y="1718810"/>
                      <a:ext cx="576064" cy="14401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18" name="Rounded Rectangle 17"/>
                  <p:cNvSpPr/>
                  <p:nvPr/>
                </p:nvSpPr>
                <p:spPr bwMode="auto">
                  <a:xfrm>
                    <a:off x="5148263" y="1700213"/>
                    <a:ext cx="576262" cy="215900"/>
                  </a:xfrm>
                  <a:prstGeom prst="roundRect">
                    <a:avLst/>
                  </a:prstGeom>
                  <a:noFill/>
                  <a:ln w="38100"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pic>
              <p:nvPicPr>
                <p:cNvPr id="16" name="Picture 13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084168" y="2651542"/>
                  <a:ext cx="576064" cy="1242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13" name="Straight Arrow Connector 12"/>
              <p:cNvCxnSpPr/>
              <p:nvPr/>
            </p:nvCxnSpPr>
            <p:spPr bwMode="auto">
              <a:xfrm flipV="1">
                <a:off x="3546783" y="1916114"/>
                <a:ext cx="1672916" cy="803916"/>
              </a:xfrm>
              <a:prstGeom prst="straightConnector1">
                <a:avLst/>
              </a:prstGeom>
              <a:ln w="76200">
                <a:solidFill>
                  <a:srgbClr val="FF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 l="29804" t="2215" r="27238" b="94855"/>
            <a:stretch>
              <a:fillRect/>
            </a:stretch>
          </p:blipFill>
          <p:spPr bwMode="auto">
            <a:xfrm>
              <a:off x="6096000" y="1289790"/>
              <a:ext cx="1371600" cy="124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505"/>
    </mc:Choice>
    <mc:Fallback xmlns="">
      <p:transition advTm="14505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598" objId="2"/>
        <p14:stopEvt time="11697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3" descr="big_light_logo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276" y="402669"/>
            <a:ext cx="4037724" cy="576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458200" cy="4572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C00000"/>
                </a:solidFill>
              </a:rPr>
              <a:t>Step 4</a:t>
            </a:r>
          </a:p>
          <a:p>
            <a:pPr marL="361950" indent="-361950" algn="l"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tx1"/>
                </a:solidFill>
              </a:rPr>
              <a:t>To save your responses, tap the “Save Draft” button</a:t>
            </a:r>
          </a:p>
          <a:p>
            <a:pPr marL="361950" indent="-361950" algn="l"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tx1"/>
                </a:solidFill>
              </a:rPr>
              <a:t>To go Section 2, tap the “Go to Section 2” button (if applicable)</a:t>
            </a:r>
          </a:p>
          <a:p>
            <a:pPr marL="361950" indent="-361950" algn="l">
              <a:buFont typeface="Arial" pitchFamily="34" charset="0"/>
              <a:buChar char="•"/>
            </a:pPr>
            <a:endParaRPr lang="en-US" sz="800" b="1" dirty="0" smtClean="0">
              <a:solidFill>
                <a:schemeClr val="tx1"/>
              </a:solidFill>
            </a:endParaRPr>
          </a:p>
          <a:p>
            <a:pPr marL="361950" indent="-361950" algn="l"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tx1"/>
                </a:solidFill>
              </a:rPr>
              <a:t>To clear the form, tap the “Clear” button</a:t>
            </a:r>
          </a:p>
          <a:p>
            <a:pPr marL="361950" indent="-361950" algn="l">
              <a:buFont typeface="Arial" pitchFamily="34" charset="0"/>
              <a:buChar char="•"/>
            </a:pPr>
            <a:endParaRPr lang="en-US" sz="800" b="1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914400" y="4191000"/>
            <a:ext cx="7672388" cy="1941513"/>
            <a:chOff x="914400" y="4267200"/>
            <a:chExt cx="7672388" cy="1941513"/>
          </a:xfrm>
        </p:grpSpPr>
        <p:grpSp>
          <p:nvGrpSpPr>
            <p:cNvPr id="16" name="Group 17"/>
            <p:cNvGrpSpPr/>
            <p:nvPr/>
          </p:nvGrpSpPr>
          <p:grpSpPr>
            <a:xfrm>
              <a:off x="914400" y="4267200"/>
              <a:ext cx="7672388" cy="1941513"/>
              <a:chOff x="914400" y="4267200"/>
              <a:chExt cx="7672388" cy="1941513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78588" b="2069"/>
              <a:stretch>
                <a:fillRect/>
              </a:stretch>
            </p:blipFill>
            <p:spPr bwMode="auto">
              <a:xfrm>
                <a:off x="914400" y="4267200"/>
                <a:ext cx="7672388" cy="1941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4761" t="86939" r="47672" b="10001"/>
              <a:stretch>
                <a:fillRect/>
              </a:stretch>
            </p:blipFill>
            <p:spPr bwMode="auto">
              <a:xfrm>
                <a:off x="3376612" y="5105400"/>
                <a:ext cx="1347788" cy="307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Rounded Rectangle 16"/>
            <p:cNvSpPr/>
            <p:nvPr/>
          </p:nvSpPr>
          <p:spPr bwMode="auto">
            <a:xfrm>
              <a:off x="1676400" y="5029200"/>
              <a:ext cx="2663825" cy="457200"/>
            </a:xfrm>
            <a:prstGeom prst="roundRect">
              <a:avLst/>
            </a:prstGeom>
            <a:noFill/>
            <a:ln w="571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603"/>
    </mc:Choice>
    <mc:Fallback xmlns="">
      <p:transition advTm="21603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11" objId="2"/>
        <p14:stopEvt time="16760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3" descr="big_light_logo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276" y="402669"/>
            <a:ext cx="4037724" cy="576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458200" cy="4572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C00000"/>
                </a:solidFill>
              </a:rPr>
              <a:t>Step 5</a:t>
            </a:r>
          </a:p>
          <a:p>
            <a:pPr algn="l"/>
            <a:r>
              <a:rPr lang="en-US" sz="3000" b="1" dirty="0" smtClean="0">
                <a:solidFill>
                  <a:schemeClr val="tx1"/>
                </a:solidFill>
              </a:rPr>
              <a:t>When you have completed the form, tap the “Submit” button to submit it.</a:t>
            </a:r>
          </a:p>
          <a:p>
            <a:pPr algn="l"/>
            <a:endParaRPr lang="en-AU" sz="800" b="1" dirty="0" smtClean="0">
              <a:solidFill>
                <a:schemeClr val="tx1"/>
              </a:solidFill>
            </a:endParaRPr>
          </a:p>
          <a:p>
            <a:pPr algn="l"/>
            <a:r>
              <a:rPr lang="en-AU" sz="2800" b="1" dirty="0" smtClean="0">
                <a:solidFill>
                  <a:srgbClr val="C00000"/>
                </a:solidFill>
              </a:rPr>
              <a:t>Note: You can submit the form </a:t>
            </a:r>
            <a:r>
              <a:rPr lang="en-AU" sz="2800" b="1" i="1" dirty="0" smtClean="0">
                <a:solidFill>
                  <a:srgbClr val="C00000"/>
                </a:solidFill>
              </a:rPr>
              <a:t>only once</a:t>
            </a:r>
            <a:r>
              <a:rPr lang="en-AU" sz="2800" b="1" dirty="0" smtClean="0">
                <a:solidFill>
                  <a:srgbClr val="C00000"/>
                </a:solidFill>
              </a:rPr>
              <a:t>.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609600" y="3345976"/>
            <a:ext cx="8091488" cy="2743200"/>
            <a:chOff x="609600" y="3345976"/>
            <a:chExt cx="8091488" cy="2743200"/>
          </a:xfrm>
        </p:grpSpPr>
        <p:grpSp>
          <p:nvGrpSpPr>
            <p:cNvPr id="20" name="Group 19"/>
            <p:cNvGrpSpPr/>
            <p:nvPr/>
          </p:nvGrpSpPr>
          <p:grpSpPr>
            <a:xfrm>
              <a:off x="609600" y="3345976"/>
              <a:ext cx="8091488" cy="2743200"/>
              <a:chOff x="609600" y="3345976"/>
              <a:chExt cx="8091488" cy="27432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09600" y="3345976"/>
                <a:ext cx="8091488" cy="2743200"/>
                <a:chOff x="539750" y="3352800"/>
                <a:chExt cx="8091488" cy="2743200"/>
              </a:xfrm>
            </p:grpSpPr>
            <p:pic>
              <p:nvPicPr>
                <p:cNvPr id="16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71601" b="2474"/>
                <a:stretch>
                  <a:fillRect/>
                </a:stretch>
              </p:blipFill>
              <p:spPr bwMode="auto">
                <a:xfrm>
                  <a:off x="539750" y="3352800"/>
                  <a:ext cx="8091488" cy="2743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875" t="87444" r="41691" b="10404"/>
                <a:stretch>
                  <a:fillRect/>
                </a:stretch>
              </p:blipFill>
              <p:spPr bwMode="auto">
                <a:xfrm>
                  <a:off x="3206750" y="5029200"/>
                  <a:ext cx="1822450" cy="228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65" t="95312" r="77083" b="2151"/>
              <a:stretch>
                <a:fillRect/>
              </a:stretch>
            </p:blipFill>
            <p:spPr bwMode="auto">
              <a:xfrm>
                <a:off x="1524000" y="4982214"/>
                <a:ext cx="1821976" cy="275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1" name="Rounded Rectangle 20"/>
            <p:cNvSpPr/>
            <p:nvPr/>
          </p:nvSpPr>
          <p:spPr bwMode="auto">
            <a:xfrm>
              <a:off x="3246438" y="4953000"/>
              <a:ext cx="792162" cy="360362"/>
            </a:xfrm>
            <a:prstGeom prst="roundRect">
              <a:avLst/>
            </a:prstGeom>
            <a:noFill/>
            <a:ln w="571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826"/>
    </mc:Choice>
    <mc:Fallback xmlns="">
      <p:transition advTm="10826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352" objId="2"/>
        <p14:stopEvt time="8981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3" descr="big_light_logo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276" y="402669"/>
            <a:ext cx="4037724" cy="576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ounded Rectangle 68"/>
          <p:cNvSpPr/>
          <p:nvPr/>
        </p:nvSpPr>
        <p:spPr>
          <a:xfrm>
            <a:off x="6861727" y="6348622"/>
            <a:ext cx="1394307" cy="364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2000" b="1" dirty="0" smtClean="0">
                <a:solidFill>
                  <a:schemeClr val="bg1"/>
                </a:solidFill>
              </a:rPr>
              <a:t>Stop </a:t>
            </a:r>
            <a:r>
              <a:rPr lang="en-AU" sz="2000" b="1" dirty="0">
                <a:solidFill>
                  <a:schemeClr val="bg1"/>
                </a:solidFill>
              </a:rPr>
              <a:t>Timer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47F2-E1E0-4F8C-A5B2-983BDBE02433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5" name="Group 39"/>
          <p:cNvGrpSpPr>
            <a:grpSpLocks/>
          </p:cNvGrpSpPr>
          <p:nvPr/>
        </p:nvGrpSpPr>
        <p:grpSpPr bwMode="auto">
          <a:xfrm>
            <a:off x="970082" y="5525573"/>
            <a:ext cx="7640518" cy="431071"/>
            <a:chOff x="971623" y="3500441"/>
            <a:chExt cx="7641762" cy="1168419"/>
          </a:xfrm>
        </p:grpSpPr>
        <p:sp>
          <p:nvSpPr>
            <p:cNvPr id="16" name="TextBox 13"/>
            <p:cNvSpPr txBox="1">
              <a:spLocks noChangeArrowheads="1"/>
            </p:cNvSpPr>
            <p:nvPr/>
          </p:nvSpPr>
          <p:spPr bwMode="auto">
            <a:xfrm>
              <a:off x="7605278" y="4299527"/>
              <a:ext cx="1008107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altLang="en-US" dirty="0"/>
                <a:t>20 min</a:t>
              </a:r>
              <a:endParaRPr lang="en-US" altLang="en-US" dirty="0"/>
            </a:p>
          </p:txBody>
        </p: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971623" y="3508382"/>
              <a:ext cx="7200484" cy="1160473"/>
              <a:chOff x="1403349" y="3660914"/>
              <a:chExt cx="7200507" cy="1161383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1403349" y="3660914"/>
                <a:ext cx="7200507" cy="7214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B97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5002808" y="4364879"/>
                <a:ext cx="0" cy="289214"/>
              </a:xfrm>
              <a:prstGeom prst="line">
                <a:avLst/>
              </a:prstGeom>
              <a:ln w="28575">
                <a:solidFill>
                  <a:srgbClr val="2B97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8603856" y="4364879"/>
                <a:ext cx="0" cy="289214"/>
              </a:xfrm>
              <a:prstGeom prst="line">
                <a:avLst/>
              </a:prstGeom>
              <a:ln w="25400">
                <a:solidFill>
                  <a:srgbClr val="2B97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3203873" y="4364879"/>
                <a:ext cx="0" cy="289214"/>
              </a:xfrm>
              <a:prstGeom prst="line">
                <a:avLst/>
              </a:prstGeom>
              <a:ln w="28575">
                <a:solidFill>
                  <a:srgbClr val="2B97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12"/>
              <p:cNvSpPr txBox="1">
                <a:spLocks noChangeArrowheads="1"/>
              </p:cNvSpPr>
              <p:nvPr/>
            </p:nvSpPr>
            <p:spPr bwMode="auto">
              <a:xfrm>
                <a:off x="2771482" y="4452679"/>
                <a:ext cx="1296144" cy="369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AU" altLang="en-US" dirty="0"/>
                  <a:t>5 min</a:t>
                </a:r>
                <a:endParaRPr lang="en-US" altLang="en-US" dirty="0"/>
              </a:p>
            </p:txBody>
          </p:sp>
          <p:sp>
            <p:nvSpPr>
              <p:cNvPr id="47" name="TextBox 14"/>
              <p:cNvSpPr txBox="1">
                <a:spLocks noChangeArrowheads="1"/>
              </p:cNvSpPr>
              <p:nvPr/>
            </p:nvSpPr>
            <p:spPr bwMode="auto">
              <a:xfrm>
                <a:off x="4643696" y="4452675"/>
                <a:ext cx="935796" cy="369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AU" altLang="en-US" dirty="0"/>
                  <a:t>10 min</a:t>
                </a:r>
                <a:endParaRPr lang="en-US" altLang="en-US" dirty="0"/>
              </a:p>
            </p:txBody>
          </p:sp>
        </p:grpSp>
        <p:cxnSp>
          <p:nvCxnSpPr>
            <p:cNvPr id="18" name="Straight Connector 17"/>
            <p:cNvCxnSpPr/>
            <p:nvPr/>
          </p:nvCxnSpPr>
          <p:spPr bwMode="auto">
            <a:xfrm>
              <a:off x="6381116" y="4221321"/>
              <a:ext cx="0" cy="288987"/>
            </a:xfrm>
            <a:prstGeom prst="line">
              <a:avLst/>
            </a:prstGeom>
            <a:ln w="28575">
              <a:solidFill>
                <a:srgbClr val="2B97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6012471" y="4299524"/>
              <a:ext cx="935793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altLang="en-US" dirty="0"/>
                <a:t>15 min</a:t>
              </a:r>
              <a:endParaRPr lang="en-US" altLang="en-US" dirty="0"/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1332044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>
              <a:off x="1692465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>
              <a:off x="2051299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>
              <a:off x="2411719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>
              <a:off x="2772141" y="3500441"/>
              <a:ext cx="0" cy="720880"/>
            </a:xfrm>
            <a:prstGeom prst="line">
              <a:avLst/>
            </a:prstGeom>
            <a:ln w="2857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>
              <a:off x="3132562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>
              <a:off x="3491395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>
              <a:off x="3851817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>
              <a:off x="4212238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>
              <a:off x="4572659" y="3500441"/>
              <a:ext cx="0" cy="720880"/>
            </a:xfrm>
            <a:prstGeom prst="line">
              <a:avLst/>
            </a:prstGeom>
            <a:ln w="2857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>
              <a:off x="4931493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>
              <a:off x="5291913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>
              <a:off x="5652335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>
              <a:off x="6012756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>
              <a:off x="6381116" y="3500441"/>
              <a:ext cx="0" cy="720880"/>
            </a:xfrm>
            <a:prstGeom prst="line">
              <a:avLst/>
            </a:prstGeom>
            <a:ln w="2857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>
              <a:off x="6741537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>
              <a:off x="7101958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>
              <a:off x="7462380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 bwMode="auto">
            <a:xfrm>
              <a:off x="7821213" y="3500441"/>
              <a:ext cx="0" cy="720880"/>
            </a:xfrm>
            <a:prstGeom prst="line">
              <a:avLst/>
            </a:prstGeom>
            <a:ln w="22225">
              <a:solidFill>
                <a:srgbClr val="2B977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/>
          <p:cNvSpPr/>
          <p:nvPr/>
        </p:nvSpPr>
        <p:spPr>
          <a:xfrm>
            <a:off x="970082" y="5515584"/>
            <a:ext cx="358775" cy="265958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330444" y="5517171"/>
            <a:ext cx="358775" cy="265958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690807" y="5517171"/>
            <a:ext cx="358775" cy="265958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049582" y="5517171"/>
            <a:ext cx="360362" cy="265958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409944" y="5517171"/>
            <a:ext cx="360363" cy="265958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770307" y="5517171"/>
            <a:ext cx="358775" cy="265958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129082" y="5517171"/>
            <a:ext cx="360362" cy="265958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489444" y="5517171"/>
            <a:ext cx="360363" cy="265958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849807" y="5517171"/>
            <a:ext cx="360362" cy="265958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210169" y="5517171"/>
            <a:ext cx="358775" cy="265958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70532" y="5517171"/>
            <a:ext cx="358775" cy="265958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929307" y="5517171"/>
            <a:ext cx="360362" cy="265958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289669" y="5517171"/>
            <a:ext cx="360363" cy="265958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650032" y="5517171"/>
            <a:ext cx="358775" cy="265958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018332" y="5517171"/>
            <a:ext cx="360362" cy="265958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378694" y="5517171"/>
            <a:ext cx="360363" cy="265958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739057" y="5517171"/>
            <a:ext cx="358775" cy="265958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107357" y="5517171"/>
            <a:ext cx="360362" cy="265958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470894" y="5517171"/>
            <a:ext cx="360363" cy="265958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810619" y="5517171"/>
            <a:ext cx="358775" cy="265958"/>
          </a:xfrm>
          <a:prstGeom prst="rect">
            <a:avLst/>
          </a:prstGeom>
          <a:solidFill>
            <a:srgbClr val="10B03A"/>
          </a:solidFill>
          <a:ln>
            <a:solidFill>
              <a:srgbClr val="2B9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6858000" y="6353784"/>
            <a:ext cx="1401763" cy="360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2000" b="1" dirty="0">
                <a:solidFill>
                  <a:schemeClr val="bg1"/>
                </a:solidFill>
              </a:rPr>
              <a:t>Start Timer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1" name="Subtitle 13"/>
          <p:cNvSpPr>
            <a:spLocks noGrp="1"/>
          </p:cNvSpPr>
          <p:nvPr>
            <p:ph type="subTitle" idx="1"/>
          </p:nvPr>
        </p:nvSpPr>
        <p:spPr>
          <a:xfrm>
            <a:off x="381000" y="304798"/>
            <a:ext cx="8458200" cy="5358889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Please complete the </a:t>
            </a:r>
            <a:r>
              <a:rPr lang="en-US" sz="2800" b="1" dirty="0" err="1" smtClean="0">
                <a:solidFill>
                  <a:schemeClr val="tx1"/>
                </a:solidFill>
              </a:rPr>
              <a:t>eSFQ</a:t>
            </a:r>
            <a:r>
              <a:rPr lang="en-US" sz="2800" b="1" dirty="0" smtClean="0">
                <a:solidFill>
                  <a:schemeClr val="tx1"/>
                </a:solidFill>
              </a:rPr>
              <a:t> now at </a:t>
            </a:r>
            <a:r>
              <a:rPr lang="en-US" sz="3000" b="1" dirty="0" smtClean="0">
                <a:solidFill>
                  <a:schemeClr val="tx1"/>
                </a:solidFill>
                <a:hlinkClick r:id="rId4"/>
              </a:rPr>
              <a:t>www.polyu.edu.hk/esfq/student</a:t>
            </a:r>
            <a:endParaRPr lang="en-US" sz="3000" b="1" dirty="0" smtClean="0">
              <a:solidFill>
                <a:schemeClr val="tx1"/>
              </a:solidFill>
            </a:endParaRPr>
          </a:p>
          <a:p>
            <a:endParaRPr lang="en-AU" sz="1600" b="1" dirty="0" smtClean="0">
              <a:solidFill>
                <a:schemeClr val="tx1"/>
              </a:solidFill>
            </a:endParaRPr>
          </a:p>
          <a:p>
            <a:endParaRPr lang="en-AU" sz="1600" b="1" dirty="0" smtClean="0">
              <a:solidFill>
                <a:schemeClr val="tx1"/>
              </a:solidFill>
            </a:endParaRPr>
          </a:p>
          <a:p>
            <a:endParaRPr lang="en-AU" sz="1600" b="1" dirty="0" smtClean="0">
              <a:solidFill>
                <a:schemeClr val="tx1"/>
              </a:solidFill>
            </a:endParaRPr>
          </a:p>
          <a:p>
            <a:endParaRPr lang="en-AU" sz="1600" b="1" dirty="0">
              <a:solidFill>
                <a:schemeClr val="tx1"/>
              </a:solidFill>
            </a:endParaRPr>
          </a:p>
          <a:p>
            <a:endParaRPr lang="en-AU" sz="1600" b="1" dirty="0" smtClean="0">
              <a:solidFill>
                <a:schemeClr val="tx1"/>
              </a:solidFill>
            </a:endParaRPr>
          </a:p>
          <a:p>
            <a:endParaRPr lang="en-AU" sz="1600" b="1" dirty="0" smtClean="0">
              <a:solidFill>
                <a:schemeClr val="tx1"/>
              </a:solidFill>
            </a:endParaRPr>
          </a:p>
          <a:p>
            <a:endParaRPr lang="en-AU" sz="1600" b="1" dirty="0">
              <a:solidFill>
                <a:schemeClr val="tx1"/>
              </a:solidFill>
            </a:endParaRPr>
          </a:p>
          <a:p>
            <a:endParaRPr lang="en-AU" sz="1600" b="1" dirty="0">
              <a:solidFill>
                <a:schemeClr val="tx1"/>
              </a:solidFill>
            </a:endParaRPr>
          </a:p>
          <a:p>
            <a:endParaRPr lang="en-AU" sz="1600" b="1" dirty="0" smtClean="0">
              <a:solidFill>
                <a:schemeClr val="tx1"/>
              </a:solidFill>
            </a:endParaRPr>
          </a:p>
          <a:p>
            <a:endParaRPr lang="en-AU" sz="1600" b="1" dirty="0" smtClean="0">
              <a:solidFill>
                <a:schemeClr val="tx1"/>
              </a:solidFill>
            </a:endParaRPr>
          </a:p>
          <a:p>
            <a:endParaRPr lang="en-AU" sz="1600" b="1" dirty="0" smtClean="0">
              <a:solidFill>
                <a:schemeClr val="tx1"/>
              </a:solidFill>
            </a:endParaRPr>
          </a:p>
          <a:p>
            <a:endParaRPr lang="en-AU" sz="1400" b="1" dirty="0" smtClean="0">
              <a:solidFill>
                <a:schemeClr val="tx1"/>
              </a:solidFill>
            </a:endParaRPr>
          </a:p>
          <a:p>
            <a:endParaRPr lang="en-US" sz="800" b="1" dirty="0" smtClean="0">
              <a:solidFill>
                <a:schemeClr val="tx1"/>
              </a:solidFill>
            </a:endParaRPr>
          </a:p>
          <a:p>
            <a:pPr>
              <a:lnSpc>
                <a:spcPts val="2600"/>
              </a:lnSpc>
            </a:pPr>
            <a:r>
              <a:rPr lang="en-US" sz="3000" b="1" dirty="0" smtClean="0">
                <a:solidFill>
                  <a:srgbClr val="C00000"/>
                </a:solidFill>
              </a:rPr>
              <a:t>Please provide thoughtful feedback as it helps improve teaching and learning. </a:t>
            </a:r>
          </a:p>
          <a:p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1064153"/>
            <a:ext cx="3507848" cy="350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6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197"/>
    </mc:Choice>
    <mc:Fallback xmlns="">
      <p:transition advTm="19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remove" nodeType="clickEffect">
                                  <p:stCondLst>
                                    <p:cond delay="3600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6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6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6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6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0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6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0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6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40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6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6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60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6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20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6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0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6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40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6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6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60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6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20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6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80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6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40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94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  <p:extLst mod="1">
    <p:ext uri="{E180D4A7-C9FB-4DFB-919C-405C955672EB}">
      <p14:showEvtLst xmlns:p14="http://schemas.microsoft.com/office/powerpoint/2010/main">
        <p14:playEvt time="1404" objId="2"/>
        <p14:stopEvt time="17939" objId="2"/>
      </p14:showEvt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2887</TotalTime>
  <Words>495</Words>
  <Application>Microsoft Office PowerPoint</Application>
  <PresentationFormat>On-screen Show (4:3)</PresentationFormat>
  <Paragraphs>95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標楷體</vt:lpstr>
      <vt:lpstr>ＭＳ Ｐゴシック</vt:lpstr>
      <vt:lpstr>Arial</vt:lpstr>
      <vt:lpstr>Calibri</vt:lpstr>
      <vt:lpstr>Courier New</vt:lpstr>
      <vt:lpstr>Times New Roman</vt:lpstr>
      <vt:lpstr>Wingdings</vt:lpstr>
      <vt:lpstr>Office Theme</vt:lpstr>
      <vt:lpstr>eSFQ for</vt:lpstr>
      <vt:lpstr>Purpose of eSFQ</vt:lpstr>
      <vt:lpstr>How to do the eSFQ?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very much for providing us with your valuable feedback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hkpuadmin</dc:creator>
  <cp:lastModifiedBy>Liu, Debbie [EDC]</cp:lastModifiedBy>
  <cp:revision>299</cp:revision>
  <dcterms:created xsi:type="dcterms:W3CDTF">2010-02-24T09:53:13Z</dcterms:created>
  <dcterms:modified xsi:type="dcterms:W3CDTF">2016-01-18T02:30:05Z</dcterms:modified>
</cp:coreProperties>
</file>