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66" r:id="rId2"/>
    <p:sldId id="270" r:id="rId3"/>
    <p:sldId id="259" r:id="rId4"/>
    <p:sldId id="271" r:id="rId5"/>
    <p:sldId id="276" r:id="rId6"/>
    <p:sldId id="286" r:id="rId7"/>
    <p:sldId id="287" r:id="rId8"/>
    <p:sldId id="288" r:id="rId9"/>
    <p:sldId id="284" r:id="rId10"/>
    <p:sldId id="277" r:id="rId11"/>
    <p:sldId id="279" r:id="rId12"/>
    <p:sldId id="280" r:id="rId13"/>
    <p:sldId id="285" r:id="rId14"/>
    <p:sldId id="283"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FF"/>
    <a:srgbClr val="66FFFF"/>
    <a:srgbClr val="000099"/>
    <a:srgbClr val="008000"/>
    <a:srgbClr val="CC9900"/>
    <a:srgbClr val="FF6600"/>
    <a:srgbClr val="FE7300"/>
    <a:srgbClr val="CC6600"/>
    <a:srgbClr val="FF9900"/>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743" autoAdjust="0"/>
    <p:restoredTop sz="94660"/>
  </p:normalViewPr>
  <p:slideViewPr>
    <p:cSldViewPr snapToGrid="0">
      <p:cViewPr varScale="1">
        <p:scale>
          <a:sx n="122" d="100"/>
          <a:sy n="122" d="100"/>
        </p:scale>
        <p:origin x="1205" y="91"/>
      </p:cViewPr>
      <p:guideLst/>
    </p:cSldViewPr>
  </p:slideViewPr>
  <p:notesTextViewPr>
    <p:cViewPr>
      <p:scale>
        <a:sx n="1" d="1"/>
        <a:sy n="1" d="1"/>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10FFB7-E36E-42DB-A98B-DE0041EE6A0D}" type="datetimeFigureOut">
              <a:rPr lang="en-US" smtClean="0"/>
              <a:t>1/7/2020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BFFC8E-FD6E-4A78-8911-D8E131C15993}" type="slidenum">
              <a:rPr lang="en-US" smtClean="0"/>
              <a:t>‹#›</a:t>
            </a:fld>
            <a:endParaRPr lang="en-US"/>
          </a:p>
        </p:txBody>
      </p:sp>
    </p:spTree>
    <p:extLst>
      <p:ext uri="{BB962C8B-B14F-4D97-AF65-F5344CB8AC3E}">
        <p14:creationId xmlns:p14="http://schemas.microsoft.com/office/powerpoint/2010/main" val="2535876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 name="Picture 9" descr="ppt template14.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itle 1"/>
          <p:cNvSpPr>
            <a:spLocks noGrp="1"/>
          </p:cNvSpPr>
          <p:nvPr>
            <p:ph type="title"/>
          </p:nvPr>
        </p:nvSpPr>
        <p:spPr>
          <a:xfrm>
            <a:off x="457200" y="274638"/>
            <a:ext cx="8229600" cy="1143000"/>
          </a:xfrm>
        </p:spPr>
        <p:txBody>
          <a:bodyPr/>
          <a:lstStyle/>
          <a:p>
            <a:r>
              <a:rPr lang="en-US"/>
              <a:t>Click to edit Master title style</a:t>
            </a:r>
            <a:endParaRPr lang="en-US" dirty="0"/>
          </a:p>
        </p:txBody>
      </p:sp>
      <p:sp>
        <p:nvSpPr>
          <p:cNvPr id="13" name="Content Placeholder 2"/>
          <p:cNvSpPr>
            <a:spLocks noGrp="1"/>
          </p:cNvSpPr>
          <p:nvPr>
            <p:ph idx="1"/>
          </p:nvPr>
        </p:nvSpPr>
        <p:spPr>
          <a:xfrm>
            <a:off x="457200" y="1600200"/>
            <a:ext cx="8229600" cy="4525963"/>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2" name="Picture 2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519920" y="6485133"/>
            <a:ext cx="3624080" cy="378722"/>
          </a:xfrm>
          <a:prstGeom prst="rect">
            <a:avLst/>
          </a:prstGeom>
        </p:spPr>
      </p:pic>
      <p:pic>
        <p:nvPicPr>
          <p:cNvPr id="23" name="Picture 22"/>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096255" y="110702"/>
            <a:ext cx="1675211" cy="321490"/>
          </a:xfrm>
          <a:prstGeom prst="rect">
            <a:avLst/>
          </a:prstGeom>
        </p:spPr>
      </p:pic>
      <p:pic>
        <p:nvPicPr>
          <p:cNvPr id="24" name="Picture 2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30321" y="6297862"/>
            <a:ext cx="1479066" cy="466657"/>
          </a:xfrm>
          <a:prstGeom prst="rect">
            <a:avLst/>
          </a:prstGeom>
        </p:spPr>
      </p:pic>
      <p:pic>
        <p:nvPicPr>
          <p:cNvPr id="25" name="Picture 2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031162" y="6283986"/>
            <a:ext cx="871064" cy="486438"/>
          </a:xfrm>
          <a:prstGeom prst="rect">
            <a:avLst/>
          </a:prstGeom>
        </p:spPr>
      </p:pic>
      <p:sp>
        <p:nvSpPr>
          <p:cNvPr id="26" name="Slide Number Placeholder 5"/>
          <p:cNvSpPr txBox="1">
            <a:spLocks/>
          </p:cNvSpPr>
          <p:nvPr userDrawn="1"/>
        </p:nvSpPr>
        <p:spPr>
          <a:xfrm>
            <a:off x="6457950" y="6188712"/>
            <a:ext cx="2057400" cy="29763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7B873C-A46E-4878-A014-BF36A57BE6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37282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5786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72172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700" y="872367"/>
            <a:ext cx="8248650" cy="188505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66700" y="2762249"/>
            <a:ext cx="8248650" cy="34147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66700" y="6356352"/>
            <a:ext cx="2057400" cy="297634"/>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5" name="Slide Number Placeholder 5"/>
          <p:cNvSpPr txBox="1">
            <a:spLocks/>
          </p:cNvSpPr>
          <p:nvPr userDrawn="1"/>
        </p:nvSpPr>
        <p:spPr>
          <a:xfrm>
            <a:off x="6457950" y="6188712"/>
            <a:ext cx="2057400" cy="29763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7B873C-A46E-4878-A014-BF36A57BE6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32685636"/>
      </p:ext>
    </p:extLst>
  </p:cSld>
  <p:clrMap bg1="lt1" tx1="dk1" bg2="lt2" tx2="dk2" accent1="accent1" accent2="accent2" accent3="accent3" accent4="accent4" accent5="accent5" accent6="accent6" hlink="hlink" folHlink="folHlink"/>
  <p:sldLayoutIdLst>
    <p:sldLayoutId id="2147483673" r:id="rId1"/>
    <p:sldLayoutId id="2147483677" r:id="rId2"/>
    <p:sldLayoutId id="2147483678" r:id="rId3"/>
  </p:sldLayoutIdLst>
  <p:hf hdr="0" ftr="0" dt="0"/>
  <p:txStyles>
    <p:titleStyle>
      <a:lvl1pPr algn="l" defTabSz="914400" rtl="0" eaLnBrk="1" latinLnBrk="0" hangingPunct="1">
        <a:lnSpc>
          <a:spcPct val="90000"/>
        </a:lnSpc>
        <a:spcBef>
          <a:spcPct val="0"/>
        </a:spcBef>
        <a:buNone/>
        <a:defRPr sz="4400" b="0" kern="1200">
          <a:solidFill>
            <a:schemeClr val="accent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1">
            <a:lumMod val="50000"/>
            <a:lumOff val="50000"/>
          </a:schemeClr>
        </a:buClr>
        <a:buFont typeface="Arial" panose="020B0604020202020204" pitchFamily="34" charset="0"/>
        <a:buChar char="&gt;"/>
        <a:defRPr sz="2800" kern="1200">
          <a:solidFill>
            <a:schemeClr val="bg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r="-300"/>
          <a:stretch/>
        </p:blipFill>
        <p:spPr>
          <a:xfrm>
            <a:off x="-13716" y="0"/>
            <a:ext cx="9171432" cy="6858000"/>
          </a:xfrm>
          <a:prstGeom prst="rect">
            <a:avLst/>
          </a:prstGeom>
        </p:spPr>
      </p:pic>
      <p:sp>
        <p:nvSpPr>
          <p:cNvPr id="2" name="TextBox 1"/>
          <p:cNvSpPr txBox="1"/>
          <p:nvPr/>
        </p:nvSpPr>
        <p:spPr>
          <a:xfrm>
            <a:off x="2863155" y="3727914"/>
            <a:ext cx="3927678" cy="1077218"/>
          </a:xfrm>
          <a:prstGeom prst="rect">
            <a:avLst/>
          </a:prstGeom>
          <a:noFill/>
        </p:spPr>
        <p:txBody>
          <a:bodyPr wrap="none" rtlCol="0">
            <a:spAutoFit/>
          </a:bodyPr>
          <a:lstStyle/>
          <a:p>
            <a:pPr algn="ctr"/>
            <a:r>
              <a:rPr lang="en-US" sz="3200" dirty="0">
                <a:solidFill>
                  <a:srgbClr val="FF0000"/>
                </a:solidFill>
                <a:latin typeface="Berlin Sans FB Demi" panose="020E0802020502020306" pitchFamily="34" charset="0"/>
              </a:rPr>
              <a:t>MLA </a:t>
            </a:r>
            <a:r>
              <a:rPr lang="en-US" sz="3200" dirty="0">
                <a:solidFill>
                  <a:srgbClr val="FFC000"/>
                </a:solidFill>
                <a:latin typeface="Berlin Sans FB Demi" panose="020E0802020502020306" pitchFamily="34" charset="0"/>
              </a:rPr>
              <a:t>x</a:t>
            </a:r>
            <a:r>
              <a:rPr lang="en-US" sz="3200" dirty="0">
                <a:solidFill>
                  <a:srgbClr val="FF0000"/>
                </a:solidFill>
                <a:latin typeface="Berlin Sans FB Demi" panose="020E0802020502020306" pitchFamily="34" charset="0"/>
              </a:rPr>
              <a:t> </a:t>
            </a:r>
            <a:r>
              <a:rPr lang="en-US" sz="3200" dirty="0">
                <a:solidFill>
                  <a:schemeClr val="bg1"/>
                </a:solidFill>
                <a:latin typeface="Berlin Sans FB Demi" panose="020E0802020502020306" pitchFamily="34" charset="0"/>
              </a:rPr>
              <a:t>Sustainability</a:t>
            </a:r>
          </a:p>
          <a:p>
            <a:pPr algn="ctr"/>
            <a:r>
              <a:rPr lang="en-US" sz="3200" dirty="0">
                <a:solidFill>
                  <a:srgbClr val="FFFF00"/>
                </a:solidFill>
                <a:latin typeface="Berlin Sans FB Demi" panose="020E0802020502020306" pitchFamily="34" charset="0"/>
              </a:rPr>
              <a:t>Curriculum Design</a:t>
            </a:r>
          </a:p>
        </p:txBody>
      </p:sp>
      <p:sp>
        <p:nvSpPr>
          <p:cNvPr id="3" name="Rectangle 2"/>
          <p:cNvSpPr/>
          <p:nvPr/>
        </p:nvSpPr>
        <p:spPr>
          <a:xfrm>
            <a:off x="181619" y="1916959"/>
            <a:ext cx="7921857" cy="1077218"/>
          </a:xfrm>
          <a:prstGeom prst="rect">
            <a:avLst/>
          </a:prstGeom>
        </p:spPr>
        <p:txBody>
          <a:bodyPr wrap="square">
            <a:spAutoFit/>
          </a:bodyPr>
          <a:lstStyle/>
          <a:p>
            <a:r>
              <a:rPr lang="en-GB" altLang="zh-TW" sz="1600" b="1" dirty="0">
                <a:solidFill>
                  <a:schemeClr val="bg1"/>
                </a:solidFill>
                <a:latin typeface="Times New Roman" pitchFamily="18" charset="0"/>
                <a:cs typeface="Times New Roman" pitchFamily="18" charset="0"/>
              </a:rPr>
              <a:t>Professor Louis </a:t>
            </a:r>
            <a:r>
              <a:rPr lang="en-US" altLang="zh-TW" sz="1600" b="1" dirty="0">
                <a:solidFill>
                  <a:schemeClr val="bg1"/>
                </a:solidFill>
                <a:latin typeface="Times New Roman" pitchFamily="18" charset="0"/>
                <a:cs typeface="Times New Roman" pitchFamily="18" charset="0"/>
              </a:rPr>
              <a:t>Cheng</a:t>
            </a:r>
            <a:endParaRPr lang="en-US" altLang="zh-TW" sz="1600" dirty="0">
              <a:solidFill>
                <a:schemeClr val="bg1"/>
              </a:solidFill>
              <a:latin typeface="Times New Roman" pitchFamily="18" charset="0"/>
              <a:cs typeface="Times New Roman" pitchFamily="18" charset="0"/>
            </a:endParaRPr>
          </a:p>
          <a:p>
            <a:r>
              <a:rPr lang="en-US" altLang="zh-TW" sz="1600" b="1" dirty="0">
                <a:solidFill>
                  <a:schemeClr val="bg1"/>
                </a:solidFill>
                <a:latin typeface="Times New Roman" pitchFamily="18" charset="0"/>
                <a:cs typeface="Times New Roman" pitchFamily="18" charset="0"/>
              </a:rPr>
              <a:t>Center for Economic Sustainability &amp; </a:t>
            </a:r>
          </a:p>
          <a:p>
            <a:r>
              <a:rPr lang="en-US" altLang="zh-TW" sz="1600" b="1" dirty="0">
                <a:solidFill>
                  <a:schemeClr val="bg1"/>
                </a:solidFill>
                <a:latin typeface="Times New Roman" pitchFamily="18" charset="0"/>
                <a:cs typeface="Times New Roman" pitchFamily="18" charset="0"/>
              </a:rPr>
              <a:t>Entrepreneurial Finance (CESEF) </a:t>
            </a:r>
          </a:p>
          <a:p>
            <a:r>
              <a:rPr lang="en-US" altLang="zh-TW" sz="1600" b="1" dirty="0">
                <a:solidFill>
                  <a:schemeClr val="bg1"/>
                </a:solidFill>
                <a:latin typeface="Times New Roman" pitchFamily="18" charset="0"/>
                <a:cs typeface="Times New Roman" pitchFamily="18" charset="0"/>
              </a:rPr>
              <a:t>The Hong Kong Polytechnic University</a:t>
            </a:r>
            <a:endParaRPr lang="en-US" altLang="en-US" sz="16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958877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 y="0"/>
            <a:ext cx="7680961" cy="6839710"/>
            <a:chOff x="-1" y="0"/>
            <a:chExt cx="7249802" cy="6447325"/>
          </a:xfrm>
        </p:grpSpPr>
        <p:pic>
          <p:nvPicPr>
            <p:cNvPr id="2" name="Picture 1"/>
            <p:cNvPicPr>
              <a:picLocks noChangeAspect="1"/>
            </p:cNvPicPr>
            <p:nvPr/>
          </p:nvPicPr>
          <p:blipFill>
            <a:blip r:embed="rId2"/>
            <a:stretch>
              <a:fillRect/>
            </a:stretch>
          </p:blipFill>
          <p:spPr>
            <a:xfrm>
              <a:off x="0" y="0"/>
              <a:ext cx="7249801" cy="2112021"/>
            </a:xfrm>
            <a:prstGeom prst="rect">
              <a:avLst/>
            </a:prstGeom>
          </p:spPr>
        </p:pic>
        <p:pic>
          <p:nvPicPr>
            <p:cNvPr id="3" name="Picture 2"/>
            <p:cNvPicPr>
              <a:picLocks noChangeAspect="1"/>
            </p:cNvPicPr>
            <p:nvPr/>
          </p:nvPicPr>
          <p:blipFill rotWithShape="1">
            <a:blip r:embed="rId3"/>
            <a:srcRect t="3155" b="3138"/>
            <a:stretch/>
          </p:blipFill>
          <p:spPr>
            <a:xfrm>
              <a:off x="-1" y="2094781"/>
              <a:ext cx="7249801" cy="4352544"/>
            </a:xfrm>
            <a:prstGeom prst="rect">
              <a:avLst/>
            </a:prstGeom>
          </p:spPr>
        </p:pic>
      </p:grpSp>
    </p:spTree>
    <p:extLst>
      <p:ext uri="{BB962C8B-B14F-4D97-AF65-F5344CB8AC3E}">
        <p14:creationId xmlns:p14="http://schemas.microsoft.com/office/powerpoint/2010/main" val="1826504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052736"/>
            <a:ext cx="8424936" cy="1754326"/>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The term “ESG” stands for Environmental, Social and Governance. ESG can be defined as an evaluation framework which prescribes a set of E, S, and G factors in the investment decision-making process to evaluate companies and institutions for the purpose of “sustainable investing”.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10" name="TextBox 9"/>
          <p:cNvSpPr txBox="1"/>
          <p:nvPr/>
        </p:nvSpPr>
        <p:spPr>
          <a:xfrm>
            <a:off x="251520" y="480676"/>
            <a:ext cx="32403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What is ESG?</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92277" y="2636912"/>
            <a:ext cx="2656456" cy="3480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323528" y="2547855"/>
            <a:ext cx="6048672" cy="3416320"/>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The idea of ESG was first formally developed in December 2004 when the U.N. Global Compact produced a report entitled </a:t>
            </a: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Who Cares Wins</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The report argues that the financial industry should integrate ESG aspects in asset management, securities brokerage services and the buy-side/sell-side research.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Such ESG integration can lead to more resilient investment markets and contribute to the sustainable development of societies.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9269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61257" y="164592"/>
            <a:ext cx="8632371" cy="5999340"/>
            <a:chOff x="261257" y="164592"/>
            <a:chExt cx="8632371" cy="5999340"/>
          </a:xfrm>
        </p:grpSpPr>
        <p:pic>
          <p:nvPicPr>
            <p:cNvPr id="2" name="Picture 1"/>
            <p:cNvPicPr>
              <a:picLocks noChangeAspect="1"/>
            </p:cNvPicPr>
            <p:nvPr/>
          </p:nvPicPr>
          <p:blipFill rotWithShape="1">
            <a:blip r:embed="rId2"/>
            <a:srcRect l="7246" r="3769"/>
            <a:stretch/>
          </p:blipFill>
          <p:spPr>
            <a:xfrm>
              <a:off x="261257" y="367498"/>
              <a:ext cx="8632371" cy="5796434"/>
            </a:xfrm>
            <a:prstGeom prst="rect">
              <a:avLst/>
            </a:prstGeom>
          </p:spPr>
        </p:pic>
        <p:sp>
          <p:nvSpPr>
            <p:cNvPr id="3" name="Rectangle 2"/>
            <p:cNvSpPr/>
            <p:nvPr/>
          </p:nvSpPr>
          <p:spPr>
            <a:xfrm>
              <a:off x="1289304" y="164592"/>
              <a:ext cx="1563624" cy="57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86910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1642486" y="2341825"/>
            <a:ext cx="5536042" cy="4032878"/>
            <a:chOff x="1864780" y="1418912"/>
            <a:chExt cx="5536042" cy="4032878"/>
          </a:xfrm>
        </p:grpSpPr>
        <p:pic>
          <p:nvPicPr>
            <p:cNvPr id="31" name="Picture 30"/>
            <p:cNvPicPr>
              <a:picLocks noChangeAspect="1"/>
            </p:cNvPicPr>
            <p:nvPr/>
          </p:nvPicPr>
          <p:blipFill>
            <a:blip r:embed="rId2"/>
            <a:stretch>
              <a:fillRect/>
            </a:stretch>
          </p:blipFill>
          <p:spPr>
            <a:xfrm>
              <a:off x="1864780" y="1418912"/>
              <a:ext cx="5536042" cy="4032878"/>
            </a:xfrm>
            <a:prstGeom prst="rect">
              <a:avLst/>
            </a:prstGeom>
          </p:spPr>
        </p:pic>
        <p:sp>
          <p:nvSpPr>
            <p:cNvPr id="36" name="TextBox 35"/>
            <p:cNvSpPr txBox="1"/>
            <p:nvPr/>
          </p:nvSpPr>
          <p:spPr>
            <a:xfrm>
              <a:off x="3804189" y="3880338"/>
              <a:ext cx="1657183" cy="461665"/>
            </a:xfrm>
            <a:prstGeom prst="rect">
              <a:avLst/>
            </a:prstGeom>
            <a:solidFill>
              <a:srgbClr val="FF0000"/>
            </a:solidFill>
          </p:spPr>
          <p:txBody>
            <a:bodyPr wrap="square" rtlCol="0">
              <a:spAutoFit/>
            </a:bodyPr>
            <a:lstStyle/>
            <a:p>
              <a:r>
                <a:rPr lang="en-US" sz="2400" dirty="0">
                  <a:solidFill>
                    <a:schemeClr val="bg1"/>
                  </a:solidFill>
                  <a:latin typeface="Times New Roman" panose="02020603050405020304" pitchFamily="18" charset="0"/>
                  <a:cs typeface="Times New Roman" panose="02020603050405020304" pitchFamily="18" charset="0"/>
                </a:rPr>
                <a:t>Leadership</a:t>
              </a:r>
            </a:p>
          </p:txBody>
        </p:sp>
      </p:grpSp>
      <p:sp>
        <p:nvSpPr>
          <p:cNvPr id="32" name="Rounded Rectangular Callout 31"/>
          <p:cNvSpPr/>
          <p:nvPr/>
        </p:nvSpPr>
        <p:spPr>
          <a:xfrm>
            <a:off x="536637" y="5080614"/>
            <a:ext cx="2176489" cy="999489"/>
          </a:xfrm>
          <a:prstGeom prst="wedgeRoundRectCallout">
            <a:avLst>
              <a:gd name="adj1" fmla="val 102430"/>
              <a:gd name="adj2" fmla="val -123144"/>
              <a:gd name="adj3" fmla="val 16667"/>
            </a:avLst>
          </a:prstGeom>
          <a:ln>
            <a:solidFill>
              <a:srgbClr val="000099"/>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dirty="0">
                <a:latin typeface="Times New Roman" panose="02020603050405020304" pitchFamily="18" charset="0"/>
                <a:cs typeface="Times New Roman" panose="02020603050405020304" pitchFamily="18" charset="0"/>
              </a:rPr>
              <a:t>ESG corporate leaders are well recognized nowadays</a:t>
            </a:r>
          </a:p>
        </p:txBody>
      </p:sp>
      <p:sp>
        <p:nvSpPr>
          <p:cNvPr id="34" name="Rounded Rectangular Callout 33"/>
          <p:cNvSpPr/>
          <p:nvPr/>
        </p:nvSpPr>
        <p:spPr>
          <a:xfrm>
            <a:off x="6192695" y="5034083"/>
            <a:ext cx="2282847" cy="1046020"/>
          </a:xfrm>
          <a:prstGeom prst="wedgeRoundRectCallout">
            <a:avLst>
              <a:gd name="adj1" fmla="val -97616"/>
              <a:gd name="adj2" fmla="val -108958"/>
              <a:gd name="adj3" fmla="val 16667"/>
            </a:avLst>
          </a:prstGeom>
          <a:solidFill>
            <a:srgbClr val="66FF33"/>
          </a:solidFill>
          <a:ln>
            <a:solidFill>
              <a:srgbClr val="008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dirty="0">
                <a:latin typeface="Times New Roman" panose="02020603050405020304" pitchFamily="18" charset="0"/>
                <a:cs typeface="Times New Roman" panose="02020603050405020304" pitchFamily="18" charset="0"/>
              </a:rPr>
              <a:t>Transform entrepreneurial spirit to establish a corporate culture</a:t>
            </a:r>
          </a:p>
        </p:txBody>
      </p:sp>
      <p:sp>
        <p:nvSpPr>
          <p:cNvPr id="35" name="TextBox 34"/>
          <p:cNvSpPr txBox="1"/>
          <p:nvPr/>
        </p:nvSpPr>
        <p:spPr>
          <a:xfrm>
            <a:off x="283779" y="161840"/>
            <a:ext cx="9169225"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Sustainability-Entrepreneurship-Leadership Framework (SELF)</a:t>
            </a:r>
          </a:p>
        </p:txBody>
      </p:sp>
      <p:grpSp>
        <p:nvGrpSpPr>
          <p:cNvPr id="11" name="Group 10">
            <a:extLst>
              <a:ext uri="{FF2B5EF4-FFF2-40B4-BE49-F238E27FC236}">
                <a16:creationId xmlns:a16="http://schemas.microsoft.com/office/drawing/2014/main" id="{6202640D-DA1A-4D6A-AFCF-F089D6329280}"/>
              </a:ext>
            </a:extLst>
          </p:cNvPr>
          <p:cNvGrpSpPr/>
          <p:nvPr/>
        </p:nvGrpSpPr>
        <p:grpSpPr>
          <a:xfrm>
            <a:off x="3202846" y="1023825"/>
            <a:ext cx="2503564" cy="830997"/>
            <a:chOff x="1399977" y="973376"/>
            <a:chExt cx="2503564" cy="830997"/>
          </a:xfrm>
        </p:grpSpPr>
        <p:sp>
          <p:nvSpPr>
            <p:cNvPr id="7" name="Rectangle: Rounded Corners 6">
              <a:extLst>
                <a:ext uri="{FF2B5EF4-FFF2-40B4-BE49-F238E27FC236}">
                  <a16:creationId xmlns:a16="http://schemas.microsoft.com/office/drawing/2014/main" id="{CD733171-6D2B-4E09-B77C-A0233D111EDE}"/>
                </a:ext>
              </a:extLst>
            </p:cNvPr>
            <p:cNvSpPr/>
            <p:nvPr/>
          </p:nvSpPr>
          <p:spPr>
            <a:xfrm>
              <a:off x="1399977" y="985988"/>
              <a:ext cx="2503564" cy="806946"/>
            </a:xfrm>
            <a:prstGeom prst="roundRect">
              <a:avLst/>
            </a:prstGeom>
            <a:solidFill>
              <a:srgbClr val="FFC00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dirty="0"/>
            </a:p>
          </p:txBody>
        </p:sp>
        <p:sp>
          <p:nvSpPr>
            <p:cNvPr id="10" name="Rectangle 9">
              <a:extLst>
                <a:ext uri="{FF2B5EF4-FFF2-40B4-BE49-F238E27FC236}">
                  <a16:creationId xmlns:a16="http://schemas.microsoft.com/office/drawing/2014/main" id="{26A0E155-1026-4C92-9F59-C770D8BC1C1B}"/>
                </a:ext>
              </a:extLst>
            </p:cNvPr>
            <p:cNvSpPr/>
            <p:nvPr/>
          </p:nvSpPr>
          <p:spPr>
            <a:xfrm>
              <a:off x="1412588" y="973376"/>
              <a:ext cx="2490953" cy="830997"/>
            </a:xfrm>
            <a:prstGeom prst="rect">
              <a:avLst/>
            </a:prstGeom>
          </p:spPr>
          <p:txBody>
            <a:bodyPr wrap="square">
              <a:spAutoFit/>
            </a:bodyPr>
            <a:lstStyle/>
            <a:p>
              <a:pPr lvl="0" algn="ctr"/>
              <a:r>
                <a:rPr lang="en-US" sz="1600" dirty="0">
                  <a:solidFill>
                    <a:prstClr val="black"/>
                  </a:solidFill>
                  <a:latin typeface="Times New Roman" panose="02020603050405020304" pitchFamily="18" charset="0"/>
                  <a:cs typeface="Times New Roman" panose="02020603050405020304" pitchFamily="18" charset="0"/>
                </a:rPr>
                <a:t>Unicorns and tech firms apply technology to resolve E&amp;S challenges </a:t>
              </a:r>
            </a:p>
          </p:txBody>
        </p:sp>
      </p:grpSp>
      <p:cxnSp>
        <p:nvCxnSpPr>
          <p:cNvPr id="15" name="Straight Arrow Connector 14">
            <a:extLst>
              <a:ext uri="{FF2B5EF4-FFF2-40B4-BE49-F238E27FC236}">
                <a16:creationId xmlns:a16="http://schemas.microsoft.com/office/drawing/2014/main" id="{4E3AA62D-7A1B-4232-B3F1-05B9C8EC8E32}"/>
              </a:ext>
            </a:extLst>
          </p:cNvPr>
          <p:cNvCxnSpPr/>
          <p:nvPr/>
        </p:nvCxnSpPr>
        <p:spPr>
          <a:xfrm>
            <a:off x="4465730" y="1837077"/>
            <a:ext cx="0" cy="1645126"/>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01A3AF7-AE02-45BE-826E-1E6EFFC47CC7}"/>
              </a:ext>
            </a:extLst>
          </p:cNvPr>
          <p:cNvSpPr txBox="1"/>
          <p:nvPr/>
        </p:nvSpPr>
        <p:spPr>
          <a:xfrm>
            <a:off x="4195688" y="3912571"/>
            <a:ext cx="505267" cy="276999"/>
          </a:xfrm>
          <a:prstGeom prst="rect">
            <a:avLst/>
          </a:prstGeom>
          <a:noFill/>
        </p:spPr>
        <p:txBody>
          <a:bodyPr wrap="none" rtlCol="0">
            <a:spAutoFit/>
          </a:bodyPr>
          <a:lstStyle/>
          <a:p>
            <a:r>
              <a:rPr lang="en-US" sz="1200" b="1" dirty="0">
                <a:latin typeface="DengXian" panose="02010600030101010101" pitchFamily="2" charset="-122"/>
                <a:ea typeface="DengXian" panose="02010600030101010101" pitchFamily="2" charset="-122"/>
              </a:rPr>
              <a:t>MLA</a:t>
            </a:r>
            <a:endParaRPr lang="en-HK" sz="1200" b="1" dirty="0">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1738929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628351-ADB0-4828-87D8-38DD3F051024}"/>
              </a:ext>
            </a:extLst>
          </p:cNvPr>
          <p:cNvPicPr>
            <a:picLocks noChangeAspect="1"/>
          </p:cNvPicPr>
          <p:nvPr/>
        </p:nvPicPr>
        <p:blipFill>
          <a:blip r:embed="rId2"/>
          <a:stretch>
            <a:fillRect/>
          </a:stretch>
        </p:blipFill>
        <p:spPr>
          <a:xfrm>
            <a:off x="2184395" y="0"/>
            <a:ext cx="4775210" cy="6858000"/>
          </a:xfrm>
          <a:prstGeom prst="rect">
            <a:avLst/>
          </a:prstGeom>
        </p:spPr>
      </p:pic>
    </p:spTree>
    <p:extLst>
      <p:ext uri="{BB962C8B-B14F-4D97-AF65-F5344CB8AC3E}">
        <p14:creationId xmlns:p14="http://schemas.microsoft.com/office/powerpoint/2010/main" val="4173916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CE0C9A-3701-4870-B1EF-BA5AEE0FD379}"/>
              </a:ext>
            </a:extLst>
          </p:cNvPr>
          <p:cNvSpPr txBox="1"/>
          <p:nvPr/>
        </p:nvSpPr>
        <p:spPr>
          <a:xfrm>
            <a:off x="3768635" y="225028"/>
            <a:ext cx="1830629" cy="369332"/>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Table of Content</a:t>
            </a:r>
            <a:endParaRPr lang="en-HK" b="1"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56C7CA60-40D6-4F5E-9373-9CB7E03F4DD0}"/>
              </a:ext>
            </a:extLst>
          </p:cNvPr>
          <p:cNvPicPr>
            <a:picLocks noChangeAspect="1"/>
          </p:cNvPicPr>
          <p:nvPr/>
        </p:nvPicPr>
        <p:blipFill>
          <a:blip r:embed="rId2"/>
          <a:stretch>
            <a:fillRect/>
          </a:stretch>
        </p:blipFill>
        <p:spPr>
          <a:xfrm>
            <a:off x="2443162" y="761999"/>
            <a:ext cx="4502520" cy="5640741"/>
          </a:xfrm>
          <a:prstGeom prst="rect">
            <a:avLst/>
          </a:prstGeom>
        </p:spPr>
      </p:pic>
      <p:pic>
        <p:nvPicPr>
          <p:cNvPr id="4" name="Picture 3">
            <a:extLst>
              <a:ext uri="{FF2B5EF4-FFF2-40B4-BE49-F238E27FC236}">
                <a16:creationId xmlns:a16="http://schemas.microsoft.com/office/drawing/2014/main" id="{A9E58D22-4E0D-4EA7-A765-2501AC80A4A7}"/>
              </a:ext>
            </a:extLst>
          </p:cNvPr>
          <p:cNvPicPr>
            <a:picLocks noChangeAspect="1"/>
          </p:cNvPicPr>
          <p:nvPr/>
        </p:nvPicPr>
        <p:blipFill>
          <a:blip r:embed="rId3"/>
          <a:stretch>
            <a:fillRect/>
          </a:stretch>
        </p:blipFill>
        <p:spPr>
          <a:xfrm>
            <a:off x="2166461" y="594360"/>
            <a:ext cx="5034976" cy="6212909"/>
          </a:xfrm>
          <a:prstGeom prst="rect">
            <a:avLst/>
          </a:prstGeom>
        </p:spPr>
      </p:pic>
    </p:spTree>
    <p:extLst>
      <p:ext uri="{BB962C8B-B14F-4D97-AF65-F5344CB8AC3E}">
        <p14:creationId xmlns:p14="http://schemas.microsoft.com/office/powerpoint/2010/main" val="777468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50871" y="624951"/>
            <a:ext cx="5800321" cy="6077521"/>
          </a:xfrm>
          <a:prstGeom prst="rect">
            <a:avLst/>
          </a:prstGeom>
        </p:spPr>
      </p:pic>
      <p:sp>
        <p:nvSpPr>
          <p:cNvPr id="2" name="TextBox 1">
            <a:extLst>
              <a:ext uri="{FF2B5EF4-FFF2-40B4-BE49-F238E27FC236}">
                <a16:creationId xmlns:a16="http://schemas.microsoft.com/office/drawing/2014/main" id="{8336990B-D3C8-42C6-BD92-8E9ED3553E0D}"/>
              </a:ext>
            </a:extLst>
          </p:cNvPr>
          <p:cNvSpPr txBox="1"/>
          <p:nvPr/>
        </p:nvSpPr>
        <p:spPr>
          <a:xfrm>
            <a:off x="450669" y="163286"/>
            <a:ext cx="7498080" cy="461665"/>
          </a:xfrm>
          <a:prstGeom prst="rect">
            <a:avLst/>
          </a:prstGeom>
          <a:noFill/>
        </p:spPr>
        <p:txBody>
          <a:bodyPr wrap="square" rtlCol="0">
            <a:spAutoFit/>
          </a:bodyPr>
          <a:lstStyle/>
          <a:p>
            <a:r>
              <a:rPr lang="en-US" sz="2400" b="1" i="1" dirty="0">
                <a:latin typeface="Times New Roman" panose="02020603050405020304" pitchFamily="18" charset="0"/>
                <a:cs typeface="Times New Roman" panose="02020603050405020304" pitchFamily="18" charset="0"/>
              </a:rPr>
              <a:t>It is your turn now…</a:t>
            </a:r>
          </a:p>
        </p:txBody>
      </p:sp>
      <p:sp>
        <p:nvSpPr>
          <p:cNvPr id="4" name="Rectangle 3">
            <a:extLst>
              <a:ext uri="{FF2B5EF4-FFF2-40B4-BE49-F238E27FC236}">
                <a16:creationId xmlns:a16="http://schemas.microsoft.com/office/drawing/2014/main" id="{7F3751EF-55F4-4671-B40A-35BBEECF683A}"/>
              </a:ext>
            </a:extLst>
          </p:cNvPr>
          <p:cNvSpPr/>
          <p:nvPr/>
        </p:nvSpPr>
        <p:spPr>
          <a:xfrm>
            <a:off x="1569502" y="5772478"/>
            <a:ext cx="5325073" cy="4702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dirty="0"/>
          </a:p>
        </p:txBody>
      </p:sp>
    </p:spTree>
    <p:extLst>
      <p:ext uri="{BB962C8B-B14F-4D97-AF65-F5344CB8AC3E}">
        <p14:creationId xmlns:p14="http://schemas.microsoft.com/office/powerpoint/2010/main" val="2037083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D3387FC-1F28-4E79-B0ED-B5DAC7E3034D}"/>
              </a:ext>
            </a:extLst>
          </p:cNvPr>
          <p:cNvGraphicFramePr>
            <a:graphicFrameLocks noGrp="1"/>
          </p:cNvGraphicFramePr>
          <p:nvPr>
            <p:extLst>
              <p:ext uri="{D42A27DB-BD31-4B8C-83A1-F6EECF244321}">
                <p14:modId xmlns:p14="http://schemas.microsoft.com/office/powerpoint/2010/main" val="2471725623"/>
              </p:ext>
            </p:extLst>
          </p:nvPr>
        </p:nvGraphicFramePr>
        <p:xfrm>
          <a:off x="494153" y="3278441"/>
          <a:ext cx="8212241" cy="2723945"/>
        </p:xfrm>
        <a:graphic>
          <a:graphicData uri="http://schemas.openxmlformats.org/drawingml/2006/table">
            <a:tbl>
              <a:tblPr firstRow="1" firstCol="1" bandRow="1">
                <a:tableStyleId>{74C1A8A3-306A-4EB7-A6B1-4F7E0EB9C5D6}</a:tableStyleId>
              </a:tblPr>
              <a:tblGrid>
                <a:gridCol w="1417255">
                  <a:extLst>
                    <a:ext uri="{9D8B030D-6E8A-4147-A177-3AD203B41FA5}">
                      <a16:colId xmlns:a16="http://schemas.microsoft.com/office/drawing/2014/main" val="3969173175"/>
                    </a:ext>
                  </a:extLst>
                </a:gridCol>
                <a:gridCol w="2382192">
                  <a:extLst>
                    <a:ext uri="{9D8B030D-6E8A-4147-A177-3AD203B41FA5}">
                      <a16:colId xmlns:a16="http://schemas.microsoft.com/office/drawing/2014/main" val="156877200"/>
                    </a:ext>
                  </a:extLst>
                </a:gridCol>
                <a:gridCol w="2082024">
                  <a:extLst>
                    <a:ext uri="{9D8B030D-6E8A-4147-A177-3AD203B41FA5}">
                      <a16:colId xmlns:a16="http://schemas.microsoft.com/office/drawing/2014/main" val="2050494034"/>
                    </a:ext>
                  </a:extLst>
                </a:gridCol>
                <a:gridCol w="2330770">
                  <a:extLst>
                    <a:ext uri="{9D8B030D-6E8A-4147-A177-3AD203B41FA5}">
                      <a16:colId xmlns:a16="http://schemas.microsoft.com/office/drawing/2014/main" val="2559547870"/>
                    </a:ext>
                  </a:extLst>
                </a:gridCol>
              </a:tblGrid>
              <a:tr h="219568">
                <a:tc>
                  <a:txBody>
                    <a:bodyPr/>
                    <a:lstStyle/>
                    <a:p>
                      <a:pPr>
                        <a:lnSpc>
                          <a:spcPct val="115000"/>
                        </a:lnSpc>
                        <a:spcAft>
                          <a:spcPts val="0"/>
                        </a:spcAft>
                      </a:pPr>
                      <a:r>
                        <a:rPr lang="en-US" sz="1200" dirty="0">
                          <a:effectLst/>
                        </a:rPr>
                        <a:t>Subject</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tc>
                  <a:txBody>
                    <a:bodyPr/>
                    <a:lstStyle/>
                    <a:p>
                      <a:pPr>
                        <a:lnSpc>
                          <a:spcPct val="115000"/>
                        </a:lnSpc>
                        <a:spcAft>
                          <a:spcPts val="0"/>
                        </a:spcAft>
                      </a:pPr>
                      <a:r>
                        <a:rPr lang="en-US" sz="1200" dirty="0">
                          <a:effectLst/>
                        </a:rPr>
                        <a:t>Description</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tc>
                  <a:txBody>
                    <a:bodyPr/>
                    <a:lstStyle/>
                    <a:p>
                      <a:pPr>
                        <a:lnSpc>
                          <a:spcPct val="115000"/>
                        </a:lnSpc>
                        <a:spcAft>
                          <a:spcPts val="0"/>
                        </a:spcAft>
                      </a:pPr>
                      <a:r>
                        <a:rPr lang="en-US" sz="1200" dirty="0">
                          <a:effectLst/>
                        </a:rPr>
                        <a:t>DAHK</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tc>
                  <a:txBody>
                    <a:bodyPr/>
                    <a:lstStyle/>
                    <a:p>
                      <a:pPr>
                        <a:lnSpc>
                          <a:spcPct val="115000"/>
                        </a:lnSpc>
                        <a:spcAft>
                          <a:spcPts val="0"/>
                        </a:spcAft>
                      </a:pPr>
                      <a:r>
                        <a:rPr lang="en-US" sz="1200" dirty="0" err="1">
                          <a:effectLst/>
                        </a:rPr>
                        <a:t>PolyU</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extLst>
                  <a:ext uri="{0D108BD9-81ED-4DB2-BD59-A6C34878D82A}">
                    <a16:rowId xmlns:a16="http://schemas.microsoft.com/office/drawing/2014/main" val="1532393589"/>
                  </a:ext>
                </a:extLst>
              </a:tr>
              <a:tr h="923771">
                <a:tc>
                  <a:txBody>
                    <a:bodyPr/>
                    <a:lstStyle/>
                    <a:p>
                      <a:pPr marL="0" lvl="0" indent="0">
                        <a:lnSpc>
                          <a:spcPct val="115000"/>
                        </a:lnSpc>
                        <a:spcAft>
                          <a:spcPts val="0"/>
                        </a:spcAft>
                        <a:buFont typeface="+mj-lt"/>
                        <a:buNone/>
                      </a:pPr>
                      <a:r>
                        <a:rPr lang="en-US" sz="1200" dirty="0">
                          <a:effectLst/>
                        </a:rPr>
                        <a:t>Introductory level: </a:t>
                      </a:r>
                      <a:endParaRPr lang="en-HK" sz="1200" dirty="0">
                        <a:effectLst/>
                      </a:endParaRPr>
                    </a:p>
                    <a:p>
                      <a:pPr marL="228600">
                        <a:lnSpc>
                          <a:spcPct val="115000"/>
                        </a:lnSpc>
                        <a:spcAft>
                          <a:spcPts val="0"/>
                        </a:spcAft>
                      </a:pPr>
                      <a:r>
                        <a:rPr lang="en-US" sz="1200" dirty="0">
                          <a:effectLst/>
                        </a:rPr>
                        <a:t> </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nchor="ctr"/>
                </a:tc>
                <a:tc>
                  <a:txBody>
                    <a:bodyPr/>
                    <a:lstStyle/>
                    <a:p>
                      <a:pPr>
                        <a:lnSpc>
                          <a:spcPct val="115000"/>
                        </a:lnSpc>
                        <a:spcAft>
                          <a:spcPts val="0"/>
                        </a:spcAft>
                      </a:pPr>
                      <a:r>
                        <a:rPr lang="en-US" sz="1200" dirty="0">
                          <a:effectLst/>
                        </a:rPr>
                        <a:t>2 hours on </a:t>
                      </a:r>
                      <a:r>
                        <a:rPr lang="en-HK" sz="1200" kern="1200" dirty="0">
                          <a:solidFill>
                            <a:schemeClr val="dk1"/>
                          </a:solidFill>
                          <a:effectLst/>
                          <a:latin typeface="+mn-lt"/>
                          <a:ea typeface="+mn-ea"/>
                          <a:cs typeface="+mn-cs"/>
                        </a:rPr>
                        <a:t>Management as a Liberal Art </a:t>
                      </a:r>
                      <a:r>
                        <a:rPr lang="en-US" sz="1200" dirty="0">
                          <a:effectLst/>
                        </a:rPr>
                        <a:t>(MLA) (DAHK) + and 1 hour on concept of ESG Entrepreneurial Leadership (PolyU).</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tc>
                  <a:txBody>
                    <a:bodyPr/>
                    <a:lstStyle/>
                    <a:p>
                      <a:pPr>
                        <a:lnSpc>
                          <a:spcPct val="115000"/>
                        </a:lnSpc>
                        <a:spcAft>
                          <a:spcPts val="0"/>
                        </a:spcAft>
                      </a:pPr>
                      <a:r>
                        <a:rPr lang="en-HK" sz="1200" kern="1200" dirty="0">
                          <a:solidFill>
                            <a:schemeClr val="dk1"/>
                          </a:solidFill>
                          <a:effectLst/>
                          <a:latin typeface="+mn-lt"/>
                          <a:ea typeface="+mn-ea"/>
                          <a:cs typeface="+mn-cs"/>
                        </a:rPr>
                        <a:t>Management as a Liberal Art</a:t>
                      </a:r>
                      <a:r>
                        <a:rPr lang="en-US" sz="1200" dirty="0">
                          <a:effectLst/>
                        </a:rPr>
                        <a:t>:  2 hours</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tc>
                  <a:txBody>
                    <a:bodyPr/>
                    <a:lstStyle/>
                    <a:p>
                      <a:pPr>
                        <a:lnSpc>
                          <a:spcPct val="115000"/>
                        </a:lnSpc>
                        <a:spcAft>
                          <a:spcPts val="0"/>
                        </a:spcAft>
                      </a:pPr>
                      <a:r>
                        <a:rPr lang="en-US" sz="1200" dirty="0">
                          <a:effectLst/>
                        </a:rPr>
                        <a:t>concept of ESG Entrepreneurial Leadership: 1 hour</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extLst>
                  <a:ext uri="{0D108BD9-81ED-4DB2-BD59-A6C34878D82A}">
                    <a16:rowId xmlns:a16="http://schemas.microsoft.com/office/drawing/2014/main" val="1140073153"/>
                  </a:ext>
                </a:extLst>
              </a:tr>
              <a:tr h="1110108">
                <a:tc>
                  <a:txBody>
                    <a:bodyPr/>
                    <a:lstStyle/>
                    <a:p>
                      <a:pPr marL="0" lvl="0" indent="0">
                        <a:lnSpc>
                          <a:spcPct val="115000"/>
                        </a:lnSpc>
                        <a:spcAft>
                          <a:spcPts val="0"/>
                        </a:spcAft>
                        <a:buFont typeface="+mj-lt"/>
                        <a:buNone/>
                      </a:pPr>
                      <a:r>
                        <a:rPr lang="en-US" sz="1200" dirty="0">
                          <a:effectLst/>
                        </a:rPr>
                        <a:t>Intermediate level: </a:t>
                      </a:r>
                      <a:endParaRPr lang="en-HK" sz="1200" dirty="0">
                        <a:effectLst/>
                      </a:endParaRPr>
                    </a:p>
                    <a:p>
                      <a:pPr marL="228600">
                        <a:lnSpc>
                          <a:spcPct val="115000"/>
                        </a:lnSpc>
                        <a:spcAft>
                          <a:spcPts val="0"/>
                        </a:spcAft>
                      </a:pPr>
                      <a:r>
                        <a:rPr lang="en-US" sz="1200" dirty="0">
                          <a:effectLst/>
                        </a:rPr>
                        <a:t> </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nchor="ctr"/>
                </a:tc>
                <a:tc>
                  <a:txBody>
                    <a:bodyPr/>
                    <a:lstStyle/>
                    <a:p>
                      <a:pPr>
                        <a:lnSpc>
                          <a:spcPct val="115000"/>
                        </a:lnSpc>
                        <a:spcAft>
                          <a:spcPts val="0"/>
                        </a:spcAft>
                      </a:pPr>
                      <a:r>
                        <a:rPr lang="en-US" sz="1200" dirty="0">
                          <a:effectLst/>
                        </a:rPr>
                        <a:t>1 hour on introduce ESG, Entrepreneurial Leadership (PolyU) and MLA + 2 hours on ESG Entrepreneurial Leadership (DAHK/PolyU).</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tc>
                  <a:txBody>
                    <a:bodyPr/>
                    <a:lstStyle/>
                    <a:p>
                      <a:pPr>
                        <a:lnSpc>
                          <a:spcPct val="115000"/>
                        </a:lnSpc>
                        <a:spcAft>
                          <a:spcPts val="0"/>
                        </a:spcAft>
                      </a:pPr>
                      <a:r>
                        <a:rPr lang="en-US" sz="1200" dirty="0">
                          <a:effectLst/>
                        </a:rPr>
                        <a:t>MLA + ESG Entrepreneurial Leadership: 2 hours </a:t>
                      </a:r>
                      <a:r>
                        <a:rPr lang="en-US" sz="1200" u="none" dirty="0">
                          <a:effectLst/>
                        </a:rPr>
                        <a:t>(joint)</a:t>
                      </a:r>
                      <a:endParaRPr lang="en-HK" sz="1200" b="1" u="none"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tc>
                  <a:txBody>
                    <a:bodyPr/>
                    <a:lstStyle/>
                    <a:p>
                      <a:pPr marL="117475" lvl="0" indent="-117475">
                        <a:lnSpc>
                          <a:spcPct val="115000"/>
                        </a:lnSpc>
                        <a:spcAft>
                          <a:spcPts val="0"/>
                        </a:spcAft>
                        <a:buFont typeface="Times New Roman" panose="02020603050405020304" pitchFamily="18" charset="0"/>
                        <a:buChar char="-"/>
                      </a:pPr>
                      <a:r>
                        <a:rPr lang="en-US" sz="1200" dirty="0">
                          <a:effectLst/>
                        </a:rPr>
                        <a:t>introduce ESG, Entrepreneurial Leadership: 1 hour</a:t>
                      </a:r>
                      <a:endParaRPr lang="en-HK" sz="1200" dirty="0">
                        <a:effectLst/>
                      </a:endParaRPr>
                    </a:p>
                    <a:p>
                      <a:pPr marL="117475" lvl="0" indent="-117475">
                        <a:lnSpc>
                          <a:spcPct val="115000"/>
                        </a:lnSpc>
                        <a:spcAft>
                          <a:spcPts val="0"/>
                        </a:spcAft>
                        <a:buFont typeface="Times New Roman" panose="02020603050405020304" pitchFamily="18" charset="0"/>
                        <a:buChar char="-"/>
                      </a:pPr>
                      <a:r>
                        <a:rPr lang="en-US" sz="1200" dirty="0">
                          <a:effectLst/>
                        </a:rPr>
                        <a:t>MLA + ESG Entrepreneurial Leadership: 2 hours </a:t>
                      </a:r>
                      <a:r>
                        <a:rPr lang="en-US" sz="1200" u="none" dirty="0">
                          <a:effectLst/>
                        </a:rPr>
                        <a:t>(joint)</a:t>
                      </a:r>
                      <a:endParaRPr lang="en-HK" sz="1200" b="1" u="none"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extLst>
                  <a:ext uri="{0D108BD9-81ED-4DB2-BD59-A6C34878D82A}">
                    <a16:rowId xmlns:a16="http://schemas.microsoft.com/office/drawing/2014/main" val="2001343947"/>
                  </a:ext>
                </a:extLst>
              </a:tr>
              <a:tr h="470498">
                <a:tc>
                  <a:txBody>
                    <a:bodyPr/>
                    <a:lstStyle/>
                    <a:p>
                      <a:pPr marL="0" lvl="0" indent="0">
                        <a:lnSpc>
                          <a:spcPct val="115000"/>
                        </a:lnSpc>
                        <a:spcAft>
                          <a:spcPts val="0"/>
                        </a:spcAft>
                        <a:buFont typeface="+mj-lt"/>
                        <a:buNone/>
                      </a:pPr>
                      <a:r>
                        <a:rPr lang="en-US" sz="1200" dirty="0">
                          <a:effectLst/>
                        </a:rPr>
                        <a:t>Advanced level: </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nchor="ctr"/>
                </a:tc>
                <a:tc>
                  <a:txBody>
                    <a:bodyPr/>
                    <a:lstStyle/>
                    <a:p>
                      <a:pPr>
                        <a:lnSpc>
                          <a:spcPct val="115000"/>
                        </a:lnSpc>
                        <a:spcAft>
                          <a:spcPts val="0"/>
                        </a:spcAft>
                      </a:pPr>
                      <a:r>
                        <a:rPr lang="en-US" sz="1200" dirty="0">
                          <a:effectLst/>
                        </a:rPr>
                        <a:t>3 case studies on companies using MLA. (</a:t>
                      </a:r>
                      <a:r>
                        <a:rPr lang="en-US" sz="1200" dirty="0" err="1">
                          <a:effectLst/>
                        </a:rPr>
                        <a:t>DAHK+PolyU</a:t>
                      </a:r>
                      <a:r>
                        <a:rPr lang="en-US" sz="1200" dirty="0">
                          <a:effectLst/>
                        </a:rPr>
                        <a:t>)</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tc>
                  <a:txBody>
                    <a:bodyPr/>
                    <a:lstStyle/>
                    <a:p>
                      <a:pPr>
                        <a:lnSpc>
                          <a:spcPct val="115000"/>
                        </a:lnSpc>
                        <a:spcAft>
                          <a:spcPts val="0"/>
                        </a:spcAft>
                      </a:pPr>
                      <a:r>
                        <a:rPr lang="en-US" sz="1200" dirty="0">
                          <a:effectLst/>
                        </a:rPr>
                        <a:t>3 case studies on companies using MLA:</a:t>
                      </a:r>
                      <a:r>
                        <a:rPr lang="en-HK" sz="1200" dirty="0">
                          <a:effectLst/>
                        </a:rPr>
                        <a:t> </a:t>
                      </a:r>
                      <a:r>
                        <a:rPr lang="en-US" sz="1200" dirty="0">
                          <a:effectLst/>
                        </a:rPr>
                        <a:t>3 hours </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tc>
                  <a:txBody>
                    <a:bodyPr/>
                    <a:lstStyle/>
                    <a:p>
                      <a:pPr algn="l">
                        <a:lnSpc>
                          <a:spcPct val="115000"/>
                        </a:lnSpc>
                        <a:spcAft>
                          <a:spcPts val="0"/>
                        </a:spcAft>
                      </a:pPr>
                      <a:r>
                        <a:rPr lang="en-US" sz="1200" dirty="0">
                          <a:effectLst/>
                        </a:rPr>
                        <a:t>N/A</a:t>
                      </a:r>
                      <a:endParaRPr lang="en-HK" sz="12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56386" marR="56386" marT="0" marB="0"/>
                </a:tc>
                <a:extLst>
                  <a:ext uri="{0D108BD9-81ED-4DB2-BD59-A6C34878D82A}">
                    <a16:rowId xmlns:a16="http://schemas.microsoft.com/office/drawing/2014/main" val="2184459249"/>
                  </a:ext>
                </a:extLst>
              </a:tr>
            </a:tbl>
          </a:graphicData>
        </a:graphic>
      </p:graphicFrame>
      <p:sp>
        <p:nvSpPr>
          <p:cNvPr id="4" name="TextBox 3">
            <a:extLst>
              <a:ext uri="{FF2B5EF4-FFF2-40B4-BE49-F238E27FC236}">
                <a16:creationId xmlns:a16="http://schemas.microsoft.com/office/drawing/2014/main" id="{842F39B0-D563-4171-B7EA-9DD49C0C4FBE}"/>
              </a:ext>
            </a:extLst>
          </p:cNvPr>
          <p:cNvSpPr txBox="1"/>
          <p:nvPr/>
        </p:nvSpPr>
        <p:spPr>
          <a:xfrm>
            <a:off x="404615" y="2913246"/>
            <a:ext cx="3668568" cy="307777"/>
          </a:xfrm>
          <a:prstGeom prst="rect">
            <a:avLst/>
          </a:pr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Table 1: Subject Design and Work Allocation </a:t>
            </a:r>
            <a:endParaRPr lang="en-HK" sz="1400" b="1"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47C4D822-D4CD-47C1-9E10-05052554407A}"/>
              </a:ext>
            </a:extLst>
          </p:cNvPr>
          <p:cNvSpPr/>
          <p:nvPr/>
        </p:nvSpPr>
        <p:spPr>
          <a:xfrm>
            <a:off x="404616" y="223606"/>
            <a:ext cx="8367094" cy="2631490"/>
          </a:xfrm>
          <a:prstGeom prst="rect">
            <a:avLst/>
          </a:prstGeom>
        </p:spPr>
        <p:txBody>
          <a:bodyPr wrap="square">
            <a:spAutoFit/>
          </a:bodyPr>
          <a:lstStyle/>
          <a:p>
            <a:pPr algn="just"/>
            <a:r>
              <a:rPr lang="en-US" b="1" dirty="0">
                <a:latin typeface="Times New Roman" panose="02020603050405020304" pitchFamily="18" charset="0"/>
                <a:ea typeface="DengXian" panose="02010600030101010101" pitchFamily="2" charset="-122"/>
                <a:cs typeface="Times New Roman" panose="02020603050405020304" pitchFamily="18" charset="0"/>
              </a:rPr>
              <a:t>Roundtable Objective</a:t>
            </a:r>
          </a:p>
          <a:p>
            <a:pPr algn="just"/>
            <a:endParaRPr lang="en-US" sz="1400" dirty="0">
              <a:latin typeface="Times New Roman" panose="02020603050405020304" pitchFamily="18" charset="0"/>
              <a:ea typeface="DengXian" panose="02010600030101010101" pitchFamily="2" charset="-122"/>
              <a:cs typeface="Times New Roman" panose="02020603050405020304" pitchFamily="18" charset="0"/>
            </a:endParaRPr>
          </a:p>
          <a:p>
            <a:pPr algn="just"/>
            <a:r>
              <a:rPr lang="en-US" sz="1400" dirty="0">
                <a:latin typeface="Times New Roman" panose="02020603050405020304" pitchFamily="18" charset="0"/>
                <a:ea typeface="DengXian" panose="02010600030101010101" pitchFamily="2" charset="-122"/>
                <a:cs typeface="Times New Roman" panose="02020603050405020304" pitchFamily="18" charset="0"/>
              </a:rPr>
              <a:t>Under this Drucker Academy-PolyU Partnership for ESG Entrepreneurship and MLA Leadership, we expect to organize two roundtables. </a:t>
            </a:r>
          </a:p>
          <a:p>
            <a:pPr algn="just"/>
            <a:endParaRPr lang="en-US" sz="600" dirty="0">
              <a:latin typeface="Times New Roman" panose="02020603050405020304" pitchFamily="18" charset="0"/>
              <a:ea typeface="DengXian" panose="02010600030101010101" pitchFamily="2" charset="-122"/>
              <a:cs typeface="Times New Roman" panose="02020603050405020304" pitchFamily="18" charset="0"/>
            </a:endParaRPr>
          </a:p>
          <a:p>
            <a:pPr marL="285750" indent="-285750" algn="just">
              <a:buFont typeface="Wingdings" panose="05000000000000000000" pitchFamily="2" charset="2"/>
              <a:buChar char="ü"/>
            </a:pPr>
            <a:r>
              <a:rPr lang="en-US" sz="1400" dirty="0">
                <a:latin typeface="Times New Roman" panose="02020603050405020304" pitchFamily="18" charset="0"/>
                <a:ea typeface="DengXian" panose="02010600030101010101" pitchFamily="2" charset="-122"/>
                <a:cs typeface="Times New Roman" panose="02020603050405020304" pitchFamily="18" charset="0"/>
              </a:rPr>
              <a:t>This is the first one (R1) and we aim to explore curriculum design for a three 3-hr seminars. Please be reminded that it is the design preparation only. </a:t>
            </a:r>
          </a:p>
          <a:p>
            <a:pPr marL="285750" indent="-285750" algn="just">
              <a:buFont typeface="Wingdings" panose="05000000000000000000" pitchFamily="2" charset="2"/>
              <a:buChar char="ü"/>
            </a:pPr>
            <a:r>
              <a:rPr lang="en-US" sz="1400" dirty="0">
                <a:latin typeface="Times New Roman" panose="02020603050405020304" pitchFamily="18" charset="0"/>
                <a:ea typeface="DengXian" panose="02010600030101010101" pitchFamily="2" charset="-122"/>
                <a:cs typeface="Times New Roman" panose="02020603050405020304" pitchFamily="18" charset="0"/>
              </a:rPr>
              <a:t>The second roundtable (R2) will incorporate the input from R1 and then design the syllabi for the 3 subjects and a possible way forward for the Executive Master in MLA-ESG leadership. </a:t>
            </a:r>
          </a:p>
          <a:p>
            <a:pPr marL="285750" indent="-285750" algn="just">
              <a:buFont typeface="Wingdings" panose="05000000000000000000" pitchFamily="2" charset="2"/>
              <a:buChar char="ü"/>
            </a:pPr>
            <a:r>
              <a:rPr lang="en-US" sz="1400" dirty="0">
                <a:latin typeface="Times New Roman" panose="02020603050405020304" pitchFamily="18" charset="0"/>
                <a:ea typeface="DengXian" panose="02010600030101010101" pitchFamily="2" charset="-122"/>
                <a:cs typeface="Times New Roman" panose="02020603050405020304" pitchFamily="18" charset="0"/>
              </a:rPr>
              <a:t>We will also deliver the research report by R2. </a:t>
            </a:r>
          </a:p>
          <a:p>
            <a:pPr marL="285750" indent="-285750" algn="just">
              <a:buFont typeface="Wingdings" panose="05000000000000000000" pitchFamily="2" charset="2"/>
              <a:buChar char="ü"/>
            </a:pPr>
            <a:r>
              <a:rPr lang="en-US" altLang="zh-TW" sz="1400" dirty="0">
                <a:latin typeface="Times New Roman" panose="02020603050405020304" pitchFamily="18" charset="0"/>
                <a:ea typeface="PMingLiU" panose="02020500000000000000" pitchFamily="18" charset="-120"/>
                <a:cs typeface="Times New Roman" panose="02020603050405020304" pitchFamily="18" charset="0"/>
              </a:rPr>
              <a:t>Survey instrument on MLA and ESG practice will be developed for all three seminars for participants to fill in.</a:t>
            </a:r>
          </a:p>
          <a:p>
            <a:pPr marL="285750" indent="-285750" algn="just">
              <a:buFont typeface="Wingdings" panose="05000000000000000000" pitchFamily="2" charset="2"/>
              <a:buChar char="ü"/>
            </a:pPr>
            <a:r>
              <a:rPr lang="en-US" altLang="zh-TW" sz="1400" dirty="0">
                <a:latin typeface="Times New Roman" panose="02020603050405020304" pitchFamily="18" charset="0"/>
                <a:ea typeface="PMingLiU" panose="02020500000000000000" pitchFamily="18" charset="-120"/>
                <a:cs typeface="Times New Roman" panose="02020603050405020304" pitchFamily="18" charset="0"/>
              </a:rPr>
              <a:t>The design for the three three-hour seminars is agreed on April 24, 2019 by both DAHK and PolyU as follows</a:t>
            </a:r>
          </a:p>
        </p:txBody>
      </p:sp>
    </p:spTree>
    <p:extLst>
      <p:ext uri="{BB962C8B-B14F-4D97-AF65-F5344CB8AC3E}">
        <p14:creationId xmlns:p14="http://schemas.microsoft.com/office/powerpoint/2010/main" val="568477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EE053CD-E024-431E-BB0C-E651D67FEE18}"/>
              </a:ext>
            </a:extLst>
          </p:cNvPr>
          <p:cNvSpPr txBox="1"/>
          <p:nvPr/>
        </p:nvSpPr>
        <p:spPr>
          <a:xfrm>
            <a:off x="487624" y="508182"/>
            <a:ext cx="7861474" cy="369332"/>
          </a:xfrm>
          <a:prstGeom prst="rect">
            <a:avLst/>
          </a:prstGeom>
          <a:noFill/>
        </p:spPr>
        <p:txBody>
          <a:bodyPr wrap="square" rtlCol="0">
            <a:spAutoFit/>
          </a:bodyPr>
          <a:lstStyle/>
          <a:p>
            <a:r>
              <a:rPr lang="en-HK" dirty="0">
                <a:latin typeface="Times New Roman" panose="02020603050405020304" pitchFamily="18" charset="0"/>
                <a:cs typeface="Times New Roman" panose="02020603050405020304" pitchFamily="18" charset="0"/>
              </a:rPr>
              <a:t>DAHK Course Analysis: Learn from the Past (HKU SPACE/Centennial)</a:t>
            </a:r>
          </a:p>
        </p:txBody>
      </p:sp>
      <p:graphicFrame>
        <p:nvGraphicFramePr>
          <p:cNvPr id="10" name="Table 9">
            <a:extLst>
              <a:ext uri="{FF2B5EF4-FFF2-40B4-BE49-F238E27FC236}">
                <a16:creationId xmlns:a16="http://schemas.microsoft.com/office/drawing/2014/main" id="{AC1A57E9-540E-44A8-A072-82FF816A04F0}"/>
              </a:ext>
            </a:extLst>
          </p:cNvPr>
          <p:cNvGraphicFramePr>
            <a:graphicFrameLocks noGrp="1"/>
          </p:cNvGraphicFramePr>
          <p:nvPr>
            <p:extLst>
              <p:ext uri="{D42A27DB-BD31-4B8C-83A1-F6EECF244321}">
                <p14:modId xmlns:p14="http://schemas.microsoft.com/office/powerpoint/2010/main" val="2399142417"/>
              </p:ext>
            </p:extLst>
          </p:nvPr>
        </p:nvGraphicFramePr>
        <p:xfrm>
          <a:off x="487624" y="947258"/>
          <a:ext cx="7721599" cy="3922325"/>
        </p:xfrm>
        <a:graphic>
          <a:graphicData uri="http://schemas.openxmlformats.org/drawingml/2006/table">
            <a:tbl>
              <a:tblPr firstRow="1" firstCol="1" bandRow="1"/>
              <a:tblGrid>
                <a:gridCol w="677188">
                  <a:extLst>
                    <a:ext uri="{9D8B030D-6E8A-4147-A177-3AD203B41FA5}">
                      <a16:colId xmlns:a16="http://schemas.microsoft.com/office/drawing/2014/main" val="1320377065"/>
                    </a:ext>
                  </a:extLst>
                </a:gridCol>
                <a:gridCol w="4307579">
                  <a:extLst>
                    <a:ext uri="{9D8B030D-6E8A-4147-A177-3AD203B41FA5}">
                      <a16:colId xmlns:a16="http://schemas.microsoft.com/office/drawing/2014/main" val="2614436999"/>
                    </a:ext>
                  </a:extLst>
                </a:gridCol>
                <a:gridCol w="1315562">
                  <a:extLst>
                    <a:ext uri="{9D8B030D-6E8A-4147-A177-3AD203B41FA5}">
                      <a16:colId xmlns:a16="http://schemas.microsoft.com/office/drawing/2014/main" val="1420066264"/>
                    </a:ext>
                  </a:extLst>
                </a:gridCol>
                <a:gridCol w="1421270">
                  <a:extLst>
                    <a:ext uri="{9D8B030D-6E8A-4147-A177-3AD203B41FA5}">
                      <a16:colId xmlns:a16="http://schemas.microsoft.com/office/drawing/2014/main" val="904975038"/>
                    </a:ext>
                  </a:extLst>
                </a:gridCol>
              </a:tblGrid>
              <a:tr h="301820">
                <a:tc>
                  <a:txBody>
                    <a:bodyPr/>
                    <a:lstStyle/>
                    <a:p>
                      <a:pPr algn="l">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 </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a:effectLst/>
                          <a:latin typeface="Times New Roman" panose="02020603050405020304" pitchFamily="18" charset="0"/>
                          <a:ea typeface="PMingLiU" panose="02020500000000000000" pitchFamily="18" charset="-120"/>
                          <a:cs typeface="Times New Roman" panose="02020603050405020304" pitchFamily="18" charset="0"/>
                        </a:rPr>
                        <a:t>Course title</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en-US" sz="1200" b="1">
                          <a:effectLst/>
                          <a:latin typeface="Times New Roman" panose="02020603050405020304" pitchFamily="18" charset="0"/>
                          <a:ea typeface="PMingLiU" panose="02020500000000000000" pitchFamily="18" charset="-120"/>
                          <a:cs typeface="Times New Roman" panose="02020603050405020304" pitchFamily="18" charset="0"/>
                        </a:rPr>
                        <a:t>Selected</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en-US" sz="1200" b="1">
                          <a:effectLst/>
                          <a:latin typeface="Times New Roman" panose="02020603050405020304" pitchFamily="18" charset="0"/>
                          <a:ea typeface="PMingLiU" panose="02020500000000000000" pitchFamily="18" charset="-120"/>
                          <a:cs typeface="Times New Roman" panose="02020603050405020304" pitchFamily="18" charset="0"/>
                        </a:rPr>
                        <a:t>Remarks</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543458623"/>
                  </a:ext>
                </a:extLst>
              </a:tr>
              <a:tr h="301820">
                <a:tc>
                  <a:txBody>
                    <a:bodyPr/>
                    <a:lstStyle/>
                    <a:p>
                      <a:pPr algn="l">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CC1</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The Drucker Practice of Management</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sym typeface="Wingdings" panose="05000000000000000000" pitchFamily="2" charset="2"/>
                        </a:rPr>
                        <a:t></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DAHK</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4558370"/>
                  </a:ext>
                </a:extLst>
              </a:tr>
              <a:tr h="301820">
                <a:tc>
                  <a:txBody>
                    <a:bodyPr/>
                    <a:lstStyle/>
                    <a:p>
                      <a:pPr algn="l">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CC2</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Professional Ethics and Practice</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sym typeface="Wingdings" panose="05000000000000000000" pitchFamily="2" charset="2"/>
                        </a:rPr>
                        <a:t></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Louis</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7162374"/>
                  </a:ext>
                </a:extLst>
              </a:tr>
              <a:tr h="301820">
                <a:tc>
                  <a:txBody>
                    <a:bodyPr/>
                    <a:lstStyle/>
                    <a:p>
                      <a:pPr algn="l">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CC3</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Oriental Philosophies and Management</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sym typeface="Wingdings" panose="05000000000000000000" pitchFamily="2" charset="2"/>
                        </a:rPr>
                        <a:t></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DAHK</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9287644"/>
                  </a:ext>
                </a:extLst>
              </a:tr>
              <a:tr h="301820">
                <a:tc>
                  <a:txBody>
                    <a:bodyPr/>
                    <a:lstStyle/>
                    <a:p>
                      <a:pPr algn="l">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CC4</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The Art of Communication in Management</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 X</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 </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0884620"/>
                  </a:ext>
                </a:extLst>
              </a:tr>
              <a:tr h="301820">
                <a:tc>
                  <a:txBody>
                    <a:bodyPr/>
                    <a:lstStyle/>
                    <a:p>
                      <a:pPr algn="l">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CC5</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Purposeful Leadership in Society</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sym typeface="Wingdings" panose="05000000000000000000" pitchFamily="2" charset="2"/>
                        </a:rPr>
                        <a:t></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Louis/Piyush</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8640974"/>
                  </a:ext>
                </a:extLst>
              </a:tr>
              <a:tr h="301820">
                <a:tc>
                  <a:txBody>
                    <a:bodyPr/>
                    <a:lstStyle/>
                    <a:p>
                      <a:pPr algn="l">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CC6</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Strategic Thinking in Management</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PMingLiU" panose="02020500000000000000" pitchFamily="18" charset="-120"/>
                          <a:cs typeface="Times New Roman" panose="02020603050405020304" pitchFamily="18" charset="0"/>
                        </a:rPr>
                        <a:t>X</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 </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5032853"/>
                  </a:ext>
                </a:extLst>
              </a:tr>
              <a:tr h="300485">
                <a:tc>
                  <a:txBody>
                    <a:bodyPr/>
                    <a:lstStyle/>
                    <a:p>
                      <a:pPr algn="l">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CC7</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Management in Practice</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PMingLiU" panose="02020500000000000000" pitchFamily="18" charset="-120"/>
                          <a:cs typeface="Times New Roman" panose="02020603050405020304" pitchFamily="18" charset="0"/>
                        </a:rPr>
                        <a:t>X</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 </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7355138"/>
                  </a:ext>
                </a:extLst>
              </a:tr>
              <a:tr h="301820">
                <a:tc>
                  <a:txBody>
                    <a:bodyPr/>
                    <a:lstStyle/>
                    <a:p>
                      <a:pPr>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CCE1</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Big Data for Business Management</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kumimoji="0" lang="en-US" sz="1200" b="0" i="0" u="none" strike="noStrike" kern="1200" cap="none" spc="0" normalizeH="0" baseline="0" noProof="0">
                          <a:ln>
                            <a:noFill/>
                          </a:ln>
                          <a:solidFill>
                            <a:prstClr val="black"/>
                          </a:solidFill>
                          <a:effectLst/>
                          <a:uLnTx/>
                          <a:uFillTx/>
                          <a:latin typeface="Times New Roman" panose="02020603050405020304" pitchFamily="18" charset="0"/>
                          <a:ea typeface="PMingLiU" panose="02020500000000000000" pitchFamily="18" charset="-120"/>
                          <a:cs typeface="Times New Roman" panose="02020603050405020304" pitchFamily="18" charset="0"/>
                        </a:rPr>
                        <a:t>X</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 </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6193156"/>
                  </a:ext>
                </a:extLst>
              </a:tr>
              <a:tr h="301820">
                <a:tc>
                  <a:txBody>
                    <a:bodyPr/>
                    <a:lstStyle/>
                    <a:p>
                      <a:pPr>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CCE2</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Customer-Focused Business and Marketing</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kumimoji="0" lang="en-US" sz="1200" b="0" i="0" u="none" strike="noStrike" kern="1200" cap="none" spc="0" normalizeH="0" baseline="0" noProof="0">
                          <a:ln>
                            <a:noFill/>
                          </a:ln>
                          <a:solidFill>
                            <a:prstClr val="black"/>
                          </a:solidFill>
                          <a:effectLst/>
                          <a:uLnTx/>
                          <a:uFillTx/>
                          <a:latin typeface="Times New Roman" panose="02020603050405020304" pitchFamily="18" charset="0"/>
                          <a:ea typeface="PMingLiU" panose="02020500000000000000" pitchFamily="18" charset="-120"/>
                          <a:cs typeface="Times New Roman" panose="02020603050405020304" pitchFamily="18" charset="0"/>
                        </a:rPr>
                        <a:t>X</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 </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1802277"/>
                  </a:ext>
                </a:extLst>
              </a:tr>
              <a:tr h="301820">
                <a:tc>
                  <a:txBody>
                    <a:bodyPr/>
                    <a:lstStyle/>
                    <a:p>
                      <a:pPr>
                        <a:lnSpc>
                          <a:spcPct val="115000"/>
                        </a:lnSpc>
                        <a:spcAft>
                          <a:spcPts val="0"/>
                        </a:spcAft>
                      </a:pPr>
                      <a:r>
                        <a:rPr lang="en-US" sz="1200" b="0" dirty="0">
                          <a:effectLst/>
                          <a:latin typeface="Times New Roman" panose="02020603050405020304" pitchFamily="18" charset="0"/>
                          <a:ea typeface="PMingLiU" panose="02020500000000000000" pitchFamily="18" charset="-120"/>
                          <a:cs typeface="Times New Roman" panose="02020603050405020304" pitchFamily="18" charset="0"/>
                        </a:rPr>
                        <a:t>CCE3</a:t>
                      </a:r>
                      <a:endParaRPr lang="en-HK" sz="1100" b="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Financial Management</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PMingLiU" panose="02020500000000000000" pitchFamily="18" charset="-120"/>
                          <a:cs typeface="Times New Roman" panose="02020603050405020304" pitchFamily="18" charset="0"/>
                        </a:rPr>
                        <a:t>X</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 </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158977"/>
                  </a:ext>
                </a:extLst>
              </a:tr>
              <a:tr h="301820">
                <a:tc>
                  <a:txBody>
                    <a:bodyPr/>
                    <a:lstStyle/>
                    <a:p>
                      <a:pPr>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CCE4</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Innovation and Entrepreneurship</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sym typeface="Wingdings" panose="05000000000000000000" pitchFamily="2" charset="2"/>
                        </a:rPr>
                        <a:t></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Louis</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2058608"/>
                  </a:ext>
                </a:extLst>
              </a:tr>
              <a:tr h="301820">
                <a:tc>
                  <a:txBody>
                    <a:bodyPr/>
                    <a:lstStyle/>
                    <a:p>
                      <a:pPr>
                        <a:lnSpc>
                          <a:spcPct val="115000"/>
                        </a:lnSpc>
                        <a:spcAft>
                          <a:spcPts val="0"/>
                        </a:spcAft>
                      </a:pPr>
                      <a:r>
                        <a:rPr lang="en-US" sz="1200">
                          <a:effectLst/>
                          <a:latin typeface="Times New Roman" panose="02020603050405020304" pitchFamily="18" charset="0"/>
                          <a:ea typeface="PMingLiU" panose="02020500000000000000" pitchFamily="18" charset="-120"/>
                          <a:cs typeface="Times New Roman" panose="02020603050405020304" pitchFamily="18" charset="0"/>
                        </a:rPr>
                        <a:t>CCE5</a:t>
                      </a:r>
                      <a:endParaRPr lang="en-HK" sz="110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Managing for Social and Environmental Sustainability</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sym typeface="Wingdings" panose="05000000000000000000" pitchFamily="2" charset="2"/>
                        </a:rPr>
                        <a:t></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effectLst/>
                          <a:latin typeface="Times New Roman" panose="02020603050405020304" pitchFamily="18" charset="0"/>
                          <a:ea typeface="PMingLiU" panose="02020500000000000000" pitchFamily="18" charset="-120"/>
                          <a:cs typeface="Times New Roman" panose="02020603050405020304" pitchFamily="18" charset="0"/>
                        </a:rPr>
                        <a:t>Louis/Piyush</a:t>
                      </a:r>
                      <a:endParaRPr lang="en-HK" sz="1100" dirty="0">
                        <a:effectLst/>
                        <a:latin typeface="Calibri" panose="020F0502020204030204" pitchFamily="34" charset="0"/>
                        <a:ea typeface="PMingLiU" panose="02020500000000000000" pitchFamily="18"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1639544"/>
                  </a:ext>
                </a:extLst>
              </a:tr>
            </a:tbl>
          </a:graphicData>
        </a:graphic>
      </p:graphicFrame>
      <p:sp>
        <p:nvSpPr>
          <p:cNvPr id="11" name="TextBox 10">
            <a:extLst>
              <a:ext uri="{FF2B5EF4-FFF2-40B4-BE49-F238E27FC236}">
                <a16:creationId xmlns:a16="http://schemas.microsoft.com/office/drawing/2014/main" id="{790045F7-5821-4EDC-B571-A1AA3E847736}"/>
              </a:ext>
            </a:extLst>
          </p:cNvPr>
          <p:cNvSpPr txBox="1"/>
          <p:nvPr/>
        </p:nvSpPr>
        <p:spPr>
          <a:xfrm>
            <a:off x="395068" y="4939327"/>
            <a:ext cx="6156545"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Notes: CC: Compulsory Courses and CCE: Elective Courses</a:t>
            </a:r>
            <a:endParaRPr lang="en-HK"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63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62134-8167-4F74-84E8-297AE6949AEF}"/>
              </a:ext>
            </a:extLst>
          </p:cNvPr>
          <p:cNvSpPr/>
          <p:nvPr/>
        </p:nvSpPr>
        <p:spPr>
          <a:xfrm>
            <a:off x="598311" y="1187736"/>
            <a:ext cx="7947378" cy="4247317"/>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CC1- The Drucker Practice of Management: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The course “The Drucker Practice of Management” covers some key management concepts developed and advocated by Drucker. This course is integral to the program because of the centrality of his scholarship and practice to the field of management generally. He sees management as an inclusive task which is to be performed by managers at all levels in an organization and within each of its different functions. This requires training and preparing managers at all levels through effective practice. Drucker argued that an organization is more than just a convergence of resources; it is a living social entity, an integrated whole that can evolve, change and even transform. Communication - both formal and informal - and at all levels is key to the way change happens in organizations. Drucker </a:t>
            </a:r>
            <a:r>
              <a:rPr lang="en-US" dirty="0" err="1">
                <a:latin typeface="Times New Roman" panose="02020603050405020304" pitchFamily="18" charset="0"/>
                <a:cs typeface="Times New Roman" panose="02020603050405020304" pitchFamily="18" charset="0"/>
              </a:rPr>
              <a:t>recognised</a:t>
            </a:r>
            <a:r>
              <a:rPr lang="en-US" dirty="0">
                <a:latin typeface="Times New Roman" panose="02020603050405020304" pitchFamily="18" charset="0"/>
                <a:cs typeface="Times New Roman" panose="02020603050405020304" pitchFamily="18" charset="0"/>
              </a:rPr>
              <a:t> that communication involves relationships that require mutual participation through shared or </a:t>
            </a:r>
            <a:r>
              <a:rPr lang="en-US" dirty="0" err="1">
                <a:latin typeface="Times New Roman" panose="02020603050405020304" pitchFamily="18" charset="0"/>
                <a:cs typeface="Times New Roman" panose="02020603050405020304" pitchFamily="18" charset="0"/>
              </a:rPr>
              <a:t>recognised</a:t>
            </a:r>
            <a:r>
              <a:rPr lang="en-US" dirty="0">
                <a:latin typeface="Times New Roman" panose="02020603050405020304" pitchFamily="18" charset="0"/>
                <a:cs typeface="Times New Roman" panose="02020603050405020304" pitchFamily="18" charset="0"/>
              </a:rPr>
              <a:t> experience, as witnessed in the context of conventional practice, the environment and culture. </a:t>
            </a:r>
          </a:p>
        </p:txBody>
      </p:sp>
      <p:sp>
        <p:nvSpPr>
          <p:cNvPr id="3" name="TextBox 2">
            <a:extLst>
              <a:ext uri="{FF2B5EF4-FFF2-40B4-BE49-F238E27FC236}">
                <a16:creationId xmlns:a16="http://schemas.microsoft.com/office/drawing/2014/main" id="{CE051E4C-9C27-43BF-A397-0753654040C2}"/>
              </a:ext>
            </a:extLst>
          </p:cNvPr>
          <p:cNvSpPr txBox="1"/>
          <p:nvPr/>
        </p:nvSpPr>
        <p:spPr>
          <a:xfrm>
            <a:off x="598311" y="544882"/>
            <a:ext cx="781917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Appendix 1: Subject Description from </a:t>
            </a:r>
            <a:r>
              <a:rPr lang="en-HK" dirty="0">
                <a:latin typeface="Times New Roman" panose="02020603050405020304" pitchFamily="18" charset="0"/>
                <a:cs typeface="Times New Roman" panose="02020603050405020304" pitchFamily="18" charset="0"/>
              </a:rPr>
              <a:t>HKU SPACE/Centennial</a:t>
            </a:r>
          </a:p>
        </p:txBody>
      </p:sp>
    </p:spTree>
    <p:extLst>
      <p:ext uri="{BB962C8B-B14F-4D97-AF65-F5344CB8AC3E}">
        <p14:creationId xmlns:p14="http://schemas.microsoft.com/office/powerpoint/2010/main" val="2588057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A4AB89-2066-4F1B-A8A1-9DFD18427ACC}"/>
              </a:ext>
            </a:extLst>
          </p:cNvPr>
          <p:cNvSpPr txBox="1"/>
          <p:nvPr/>
        </p:nvSpPr>
        <p:spPr>
          <a:xfrm>
            <a:off x="528313" y="268813"/>
            <a:ext cx="8032509" cy="6186309"/>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CC2- Professional Ethics and Practice:</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“Professional Ethics and Practice” is designed to </a:t>
            </a:r>
            <a:r>
              <a:rPr lang="en-US" dirty="0" err="1">
                <a:latin typeface="Times New Roman" panose="02020603050405020304" pitchFamily="18" charset="0"/>
                <a:cs typeface="Times New Roman" panose="02020603050405020304" pitchFamily="18" charset="0"/>
              </a:rPr>
              <a:t>instil</a:t>
            </a:r>
            <a:r>
              <a:rPr lang="en-US" dirty="0">
                <a:latin typeface="Times New Roman" panose="02020603050405020304" pitchFamily="18" charset="0"/>
                <a:cs typeface="Times New Roman" panose="02020603050405020304" pitchFamily="18" charset="0"/>
              </a:rPr>
              <a:t> in students a critical thinking approach to many of the ethical concerns that members have to cope with in contemporary organizations. Emphasis will be placed on the manager’s social and environmental responsibilities and their accountability to a wide variety of stakeholders, including employees, customers and the public. Ethical dilemmas and decision-making frameworks and approaches at the personal, organizational and societal levels will be explored. Student engagement in real-world applications and issues are a critical part of the course.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CC3- Oriental Philosophies and Management:</a:t>
            </a:r>
            <a:endParaRPr lang="en-HK" dirty="0">
              <a:latin typeface="Times New Roman" panose="02020603050405020304" pitchFamily="18" charset="0"/>
              <a:cs typeface="Times New Roman" panose="02020603050405020304" pitchFamily="18" charset="0"/>
            </a:endParaRPr>
          </a:p>
          <a:p>
            <a:pPr algn="just"/>
            <a:endParaRPr lang="en-US"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endParaRPr>
          </a:p>
          <a:p>
            <a:pPr algn="just"/>
            <a:r>
              <a:rPr lang="en-US"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The course “Oriental Philosophies and Management” will discuss and examine the most representative oriental philosophies widely used today and that play such an important role in the art and practice of management. In short, in a globalized economy, being well versed in Oriental Wisdom becomes a competitive edge if it allows students to better understand the mindsets of their Asian counterparts, with due acknowledgement made, through comparison and contrast, to established Western practices. This can help students form the right strategy in the relevant cultural context. A number of these principles are also to be found in a people-oriented and integrative approach to the practice of management as a liberal art. </a:t>
            </a:r>
            <a:endParaRPr lang="en-HK"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8840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B976A4-900B-4DB3-8A62-56321DB41656}"/>
              </a:ext>
            </a:extLst>
          </p:cNvPr>
          <p:cNvSpPr/>
          <p:nvPr/>
        </p:nvSpPr>
        <p:spPr>
          <a:xfrm>
            <a:off x="359466" y="413687"/>
            <a:ext cx="8425068" cy="5638467"/>
          </a:xfrm>
          <a:prstGeom prst="rect">
            <a:avLst/>
          </a:prstGeom>
        </p:spPr>
        <p:txBody>
          <a:bodyPr wrap="square">
            <a:spAutoFit/>
          </a:bodyPr>
          <a:lstStyle/>
          <a:p>
            <a:pPr algn="just"/>
            <a:r>
              <a:rPr lang="en-US" dirty="0">
                <a:latin typeface="Times New Roman" panose="02020603050405020304" pitchFamily="18" charset="0"/>
                <a:ea typeface="PMingLiU" panose="02020500000000000000" pitchFamily="18" charset="-120"/>
                <a:cs typeface="Times New Roman" panose="02020603050405020304" pitchFamily="18" charset="0"/>
              </a:rPr>
              <a:t>CC5-</a:t>
            </a:r>
            <a:r>
              <a:rPr lang="en-US"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 Purposeful Leadership in Society</a:t>
            </a:r>
            <a:r>
              <a:rPr lang="en-US" dirty="0">
                <a:latin typeface="Times New Roman" panose="02020603050405020304" pitchFamily="18" charset="0"/>
                <a:ea typeface="PMingLiU" panose="02020500000000000000" pitchFamily="18" charset="-120"/>
                <a:cs typeface="Times New Roman" panose="02020603050405020304" pitchFamily="18" charset="0"/>
              </a:rPr>
              <a:t>:</a:t>
            </a:r>
            <a:endParaRPr lang="en-HK" dirty="0">
              <a:latin typeface="Times New Roman" panose="02020603050405020304" pitchFamily="18" charset="0"/>
              <a:ea typeface="PMingLiU" panose="02020500000000000000" pitchFamily="18" charset="-120"/>
              <a:cs typeface="Times New Roman" panose="02020603050405020304" pitchFamily="18" charset="0"/>
            </a:endParaRPr>
          </a:p>
          <a:p>
            <a:pPr algn="just">
              <a:spcAft>
                <a:spcPts val="0"/>
              </a:spcAft>
            </a:pPr>
            <a:endParaRPr lang="en-US"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endParaRPr>
          </a:p>
          <a:p>
            <a:pPr algn="just">
              <a:spcAft>
                <a:spcPts val="0"/>
              </a:spcAft>
            </a:pPr>
            <a:r>
              <a:rPr lang="en-US"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The course “Purposeful Leadership in Society” integrates concepts and models from psychology, sociology, and organizational behavior. It takes a unique approach to discussing leadership in both traditional and modern contexts, in Eastern and Western cultures, as well as in theory and practice. Leadership calls for heightened self-awareness, interpersonal and team-working skills. Success in this area depends on the individual’s ability to motivate people to “punch above their weight”. </a:t>
            </a:r>
          </a:p>
          <a:p>
            <a:pPr algn="just">
              <a:spcAft>
                <a:spcPts val="0"/>
              </a:spcAft>
            </a:pPr>
            <a:endParaRPr lang="en-US"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endParaRPr>
          </a:p>
          <a:p>
            <a:pPr lvl="0" algn="just"/>
            <a:r>
              <a:rPr lang="en-US" dirty="0">
                <a:solidFill>
                  <a:prstClr val="black"/>
                </a:solidFill>
                <a:latin typeface="Times New Roman" panose="02020603050405020304" pitchFamily="18" charset="0"/>
                <a:ea typeface="PMingLiU" panose="02020500000000000000" pitchFamily="18" charset="-120"/>
                <a:cs typeface="Times New Roman" panose="02020603050405020304" pitchFamily="18" charset="0"/>
              </a:rPr>
              <a:t>CCE4-</a:t>
            </a:r>
            <a:r>
              <a:rPr lang="en-US"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 Innovation and Entrepreneurship</a:t>
            </a:r>
            <a:r>
              <a:rPr lang="en-US" dirty="0">
                <a:solidFill>
                  <a:prstClr val="black"/>
                </a:solidFill>
                <a:latin typeface="Times New Roman" panose="02020603050405020304" pitchFamily="18" charset="0"/>
                <a:ea typeface="PMingLiU" panose="02020500000000000000" pitchFamily="18" charset="-120"/>
                <a:cs typeface="Times New Roman" panose="02020603050405020304" pitchFamily="18" charset="0"/>
              </a:rPr>
              <a:t>: </a:t>
            </a:r>
          </a:p>
          <a:p>
            <a:pPr lvl="0" algn="just"/>
            <a:endParaRPr lang="en-HK" dirty="0">
              <a:solidFill>
                <a:prstClr val="black"/>
              </a:solidFill>
              <a:latin typeface="Times New Roman" panose="02020603050405020304" pitchFamily="18" charset="0"/>
              <a:ea typeface="PMingLiU" panose="02020500000000000000" pitchFamily="18" charset="-120"/>
              <a:cs typeface="Times New Roman" panose="02020603050405020304" pitchFamily="18" charset="0"/>
            </a:endParaRPr>
          </a:p>
          <a:p>
            <a:pPr lvl="0" algn="just"/>
            <a:r>
              <a:rPr lang="en-US"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The course “Innovation and Entrepreneurship” examines innovation and entrepreneurship within a broad societal context, as well as within the context of specific organizational actions and decisions. In terms of the former, consideration is given to various drivers for innovation, ranging from Drucker’s societal imperative for innovation to concerns for sustainability and global economic development. As regards specific organizational actions, the course will provide students with the conceptual framework and tactics necessary for recognizing innovation and entrepreneurship opportunities and then devising strategies to successfully seize them. </a:t>
            </a:r>
            <a:endParaRPr lang="en-HK" dirty="0">
              <a:solidFill>
                <a:prstClr val="black"/>
              </a:solidFill>
              <a:latin typeface="Times New Roman" panose="02020603050405020304" pitchFamily="18" charset="0"/>
              <a:ea typeface="PMingLiU" panose="02020500000000000000" pitchFamily="18" charset="-120"/>
              <a:cs typeface="Times New Roman" panose="02020603050405020304" pitchFamily="18" charset="0"/>
            </a:endParaRPr>
          </a:p>
          <a:p>
            <a:pPr algn="just">
              <a:lnSpc>
                <a:spcPct val="115000"/>
              </a:lnSpc>
              <a:spcAft>
                <a:spcPts val="0"/>
              </a:spcAft>
            </a:pPr>
            <a:endParaRPr lang="en-HK" sz="16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2062644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DF2C81-9B4E-42A1-8B18-B1CE34B45B00}"/>
              </a:ext>
            </a:extLst>
          </p:cNvPr>
          <p:cNvSpPr/>
          <p:nvPr/>
        </p:nvSpPr>
        <p:spPr>
          <a:xfrm>
            <a:off x="635696" y="651130"/>
            <a:ext cx="7872608" cy="3873368"/>
          </a:xfrm>
          <a:prstGeom prst="rect">
            <a:avLst/>
          </a:prstGeom>
        </p:spPr>
        <p:txBody>
          <a:bodyPr wrap="square">
            <a:spAutoFit/>
          </a:bodyPr>
          <a:lstStyle/>
          <a:p>
            <a:pPr algn="just"/>
            <a:r>
              <a:rPr lang="en-US" dirty="0">
                <a:latin typeface="Times New Roman" panose="02020603050405020304" pitchFamily="18" charset="0"/>
                <a:ea typeface="PMingLiU" panose="02020500000000000000" pitchFamily="18" charset="-120"/>
                <a:cs typeface="Times New Roman" panose="02020603050405020304" pitchFamily="18" charset="0"/>
              </a:rPr>
              <a:t>CCE5-</a:t>
            </a:r>
            <a:r>
              <a:rPr lang="en-US"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 Managing for Social and Environmental Sustainability</a:t>
            </a:r>
            <a:r>
              <a:rPr lang="en-US" dirty="0">
                <a:latin typeface="Times New Roman" panose="02020603050405020304" pitchFamily="18" charset="0"/>
                <a:ea typeface="PMingLiU" panose="02020500000000000000" pitchFamily="18" charset="-120"/>
                <a:cs typeface="Times New Roman" panose="02020603050405020304" pitchFamily="18" charset="0"/>
              </a:rPr>
              <a:t>:</a:t>
            </a:r>
            <a:endParaRPr lang="en-HK" dirty="0">
              <a:latin typeface="Times New Roman" panose="02020603050405020304" pitchFamily="18" charset="0"/>
              <a:ea typeface="PMingLiU" panose="02020500000000000000" pitchFamily="18" charset="-120"/>
              <a:cs typeface="Times New Roman" panose="02020603050405020304" pitchFamily="18" charset="0"/>
            </a:endParaRPr>
          </a:p>
          <a:p>
            <a:pPr algn="just">
              <a:lnSpc>
                <a:spcPct val="115000"/>
              </a:lnSpc>
              <a:spcAft>
                <a:spcPts val="0"/>
              </a:spcAft>
            </a:pPr>
            <a:endParaRPr lang="en-US"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“Managing for Social and Environmental Sustainability” explores the long-term perspectives that underpin sustainability and its multidisciplinary connections to history, ethics, legal systems, governments, scientific developments and so on. As the former Secretary-General to the United Nations, Ban Ki-Moon has remarked: “Climate change is destroying our path to sustainability. Ours is a world of looming challenges and increasingly limited resources. Sustainable development offers the best chance to adjust our course”. Being community-focused, Sustainability involves major environmental, social and economic challenges that are all facing humanity in the 21st century. It is predicated on the concepts of innovation and experimentation as well as communication and community engagement. </a:t>
            </a:r>
          </a:p>
        </p:txBody>
      </p:sp>
      <p:sp>
        <p:nvSpPr>
          <p:cNvPr id="3" name="TextBox 2">
            <a:extLst>
              <a:ext uri="{FF2B5EF4-FFF2-40B4-BE49-F238E27FC236}">
                <a16:creationId xmlns:a16="http://schemas.microsoft.com/office/drawing/2014/main" id="{49409ADC-2B26-4743-A491-C16C1F5D534F}"/>
              </a:ext>
            </a:extLst>
          </p:cNvPr>
          <p:cNvSpPr txBox="1"/>
          <p:nvPr/>
        </p:nvSpPr>
        <p:spPr>
          <a:xfrm>
            <a:off x="3585753" y="5963193"/>
            <a:ext cx="1777346" cy="338554"/>
          </a:xfrm>
          <a:prstGeom prst="rect">
            <a:avLst/>
          </a:prstGeom>
          <a:noFill/>
        </p:spPr>
        <p:txBody>
          <a:bodyPr wrap="none" rtlCol="0">
            <a:spAutoFit/>
          </a:bodyPr>
          <a:lstStyle/>
          <a:p>
            <a:r>
              <a:rPr lang="en-US" sz="1600" dirty="0">
                <a:latin typeface="Arial Black" panose="020B0A04020102020204" pitchFamily="34" charset="0"/>
              </a:rPr>
              <a:t>~ Thank You ~</a:t>
            </a:r>
            <a:endParaRPr lang="en-HK" sz="1600" dirty="0">
              <a:latin typeface="Arial Black" panose="020B0A04020102020204" pitchFamily="34" charset="0"/>
            </a:endParaRPr>
          </a:p>
        </p:txBody>
      </p:sp>
    </p:spTree>
    <p:extLst>
      <p:ext uri="{BB962C8B-B14F-4D97-AF65-F5344CB8AC3E}">
        <p14:creationId xmlns:p14="http://schemas.microsoft.com/office/powerpoint/2010/main" val="3291584153"/>
      </p:ext>
    </p:extLst>
  </p:cSld>
  <p:clrMapOvr>
    <a:masterClrMapping/>
  </p:clrMapOvr>
</p:sld>
</file>

<file path=ppt/theme/theme1.xml><?xml version="1.0" encoding="utf-8"?>
<a:theme xmlns:a="http://schemas.openxmlformats.org/drawingml/2006/main" name="PolyU PowerPoint Templat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lyU PowerPoint Template.potx" id="{E764C88A-3F4D-4507-BBB9-91228AAE1803}" vid="{F59133E1-B675-43DD-959C-EDA83C074C2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366</TotalTime>
  <Words>1231</Words>
  <Application>Microsoft Office PowerPoint</Application>
  <PresentationFormat>On-screen Show (4:3)</PresentationFormat>
  <Paragraphs>126</Paragraphs>
  <Slides>14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DengXian</vt:lpstr>
      <vt:lpstr>PMingLiU</vt:lpstr>
      <vt:lpstr>PMingLiU</vt:lpstr>
      <vt:lpstr>Arial</vt:lpstr>
      <vt:lpstr>Arial Black</vt:lpstr>
      <vt:lpstr>Berlin Sans FB Demi</vt:lpstr>
      <vt:lpstr>Calibri</vt:lpstr>
      <vt:lpstr>Times New Roman</vt:lpstr>
      <vt:lpstr>Wingdings</vt:lpstr>
      <vt:lpstr>PolyU PowerPoint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CESEF ADM [AF]</dc:creator>
  <cp:lastModifiedBy>LAW, Jessie HT [AF]</cp:lastModifiedBy>
  <cp:revision>60</cp:revision>
  <dcterms:created xsi:type="dcterms:W3CDTF">2019-11-29T05:38:52Z</dcterms:created>
  <dcterms:modified xsi:type="dcterms:W3CDTF">2020-01-07T11:09:55Z</dcterms:modified>
</cp:coreProperties>
</file>