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0" r:id="rId5"/>
    <p:sldId id="266" r:id="rId6"/>
    <p:sldId id="267" r:id="rId7"/>
    <p:sldId id="268" r:id="rId8"/>
    <p:sldId id="269" r:id="rId9"/>
    <p:sldId id="270" r:id="rId10"/>
    <p:sldId id="265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bie" initials="D" lastIdx="1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76564" autoAdjust="0"/>
  </p:normalViewPr>
  <p:slideViewPr>
    <p:cSldViewPr>
      <p:cViewPr varScale="1">
        <p:scale>
          <a:sx n="98" d="100"/>
          <a:sy n="98" d="100"/>
        </p:scale>
        <p:origin x="18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1" d="100"/>
          <a:sy n="71" d="100"/>
        </p:scale>
        <p:origin x="-1368" y="-5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0414B-5A22-487C-A443-48DF3D06A7C1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AF78A-7B51-4AFB-AF51-541492103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60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863A2-9AFF-4563-9579-CFF6CF010187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3625" y="696913"/>
            <a:ext cx="2166938" cy="162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3BFE9-6FC4-4144-BF14-C89037B7F3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60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86025" y="414338"/>
            <a:ext cx="1900238" cy="142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3179" y="1985327"/>
            <a:ext cx="5891318" cy="74449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AU" sz="1600" dirty="0" smtClean="0">
                <a:latin typeface="Times New Roman" pitchFamily="18" charset="0"/>
                <a:cs typeface="Times New Roman" pitchFamily="18" charset="0"/>
              </a:rPr>
              <a:t>Provide </a:t>
            </a:r>
            <a:r>
              <a:rPr lang="en-AU" sz="1600" baseline="0" dirty="0" smtClean="0">
                <a:latin typeface="Times New Roman" pitchFamily="18" charset="0"/>
                <a:cs typeface="Times New Roman" pitchFamily="18" charset="0"/>
              </a:rPr>
              <a:t>the appropriate information on the </a:t>
            </a:r>
            <a:r>
              <a:rPr lang="en-AU" sz="1600" baseline="0" dirty="0" err="1" smtClean="0">
                <a:latin typeface="Times New Roman" pitchFamily="18" charset="0"/>
                <a:cs typeface="Times New Roman" pitchFamily="18" charset="0"/>
              </a:rPr>
              <a:t>eSFQ</a:t>
            </a:r>
            <a:r>
              <a:rPr lang="en-AU" sz="1600" baseline="0" dirty="0" smtClean="0">
                <a:latin typeface="Times New Roman" pitchFamily="18" charset="0"/>
                <a:cs typeface="Times New Roman" pitchFamily="18" charset="0"/>
              </a:rPr>
              <a:t> to be conducted.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3BFE9-6FC4-4144-BF14-C89037B7F3F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59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86025" y="414338"/>
            <a:ext cx="1900238" cy="142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3179" y="1985327"/>
            <a:ext cx="5891318" cy="744497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sz="16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ＭＳ Ｐゴシック" pitchFamily="-11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3BFE9-6FC4-4144-BF14-C89037B7F3F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33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86025" y="414338"/>
            <a:ext cx="1900238" cy="142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3179" y="1985327"/>
            <a:ext cx="5891318" cy="744497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sz="16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ＭＳ Ｐゴシック" pitchFamily="-11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3BFE9-6FC4-4144-BF14-C89037B7F3F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71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86025" y="414338"/>
            <a:ext cx="1900238" cy="142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3179" y="1985327"/>
            <a:ext cx="5891318" cy="744497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None/>
            </a:pPr>
            <a:endParaRPr lang="en-US" sz="16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ＭＳ Ｐゴシック" pitchFamily="-11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3BFE9-6FC4-4144-BF14-C89037B7F3F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07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86025" y="414338"/>
            <a:ext cx="1900238" cy="142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3179" y="1985327"/>
            <a:ext cx="5891318" cy="744497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sz="16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ＭＳ Ｐゴシック" pitchFamily="-11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3BFE9-6FC4-4144-BF14-C89037B7F3F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90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86025" y="414338"/>
            <a:ext cx="1900238" cy="142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3179" y="1985327"/>
            <a:ext cx="5891318" cy="744497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sz="16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ＭＳ Ｐゴシック" pitchFamily="-11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3BFE9-6FC4-4144-BF14-C89037B7F3F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45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86025" y="414338"/>
            <a:ext cx="1900238" cy="142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3179" y="1985327"/>
            <a:ext cx="5891318" cy="744497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sz="16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ＭＳ Ｐゴシック" pitchFamily="-11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3BFE9-6FC4-4144-BF14-C89037B7F3F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81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86025" y="414338"/>
            <a:ext cx="1900238" cy="142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3179" y="1985327"/>
            <a:ext cx="5891318" cy="744497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sz="16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ＭＳ Ｐゴシック" pitchFamily="-11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3BFE9-6FC4-4144-BF14-C89037B7F3F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78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86025" y="414338"/>
            <a:ext cx="1900238" cy="142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3179" y="1985327"/>
            <a:ext cx="5891318" cy="744497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sz="16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ＭＳ Ｐゴシック" pitchFamily="-11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3BFE9-6FC4-4144-BF14-C89037B7F3F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61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86025" y="414338"/>
            <a:ext cx="1900238" cy="142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3179" y="1985327"/>
            <a:ext cx="5891318" cy="744497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AU" sz="1600" kern="1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ＭＳ Ｐゴシック" pitchFamily="-111" charset="-128"/>
              </a:rPr>
              <a:t>Click “Start Timer” </a:t>
            </a:r>
            <a:r>
              <a:rPr lang="en-AU" sz="1600" b="1" i="1" kern="1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ＭＳ Ｐゴシック" pitchFamily="-111" charset="-128"/>
              </a:rPr>
              <a:t>once</a:t>
            </a:r>
            <a:r>
              <a:rPr lang="en-AU" sz="1600" i="1" kern="1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ＭＳ Ｐゴシック" pitchFamily="-111" charset="-128"/>
              </a:rPr>
              <a:t> </a:t>
            </a:r>
            <a:r>
              <a:rPr lang="en-AU" sz="1600" kern="1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ＭＳ Ｐゴシック" pitchFamily="-111" charset="-128"/>
              </a:rPr>
              <a:t>to start the timer.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AU" sz="1600" kern="1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ＭＳ Ｐゴシック" pitchFamily="-111" charset="-128"/>
              </a:rPr>
              <a:t>To restart timer, </a:t>
            </a:r>
            <a:r>
              <a:rPr lang="en-AU" sz="1600" kern="1200" baseline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ＭＳ Ｐゴシック" pitchFamily="-111" charset="-128"/>
              </a:rPr>
              <a:t>hit the left arrow key (</a:t>
            </a:r>
            <a:r>
              <a:rPr lang="en-AU" sz="1600" kern="1200" baseline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ＭＳ Ｐゴシック" pitchFamily="-111" charset="-128"/>
                <a:sym typeface="Wingdings" pitchFamily="2" charset="2"/>
              </a:rPr>
              <a:t>) on the keyboard; a</a:t>
            </a:r>
            <a:r>
              <a:rPr lang="en-AU" sz="1600" kern="1200" baseline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ＭＳ Ｐゴシック" pitchFamily="-111" charset="-128"/>
              </a:rPr>
              <a:t>lternatively, </a:t>
            </a:r>
            <a:r>
              <a:rPr lang="en-AU" sz="1600" kern="1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ＭＳ Ｐゴシック" pitchFamily="-111" charset="-128"/>
              </a:rPr>
              <a:t>right</a:t>
            </a:r>
            <a:r>
              <a:rPr lang="en-AU" sz="1600" kern="1200" baseline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ＭＳ Ｐゴシック" pitchFamily="-111" charset="-128"/>
              </a:rPr>
              <a:t> click on the slide then choose “Previous”. </a:t>
            </a:r>
            <a:endParaRPr lang="en-AU" sz="16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ＭＳ Ｐゴシック" pitchFamily="-111" charset="-128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AU" sz="1600" kern="1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ＭＳ Ｐゴシック" pitchFamily="-111" charset="-128"/>
              </a:rPr>
              <a:t>When</a:t>
            </a:r>
            <a:r>
              <a:rPr lang="en-AU" sz="1600" kern="1200" baseline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ＭＳ Ｐゴシック" pitchFamily="-111" charset="-128"/>
              </a:rPr>
              <a:t> it reaches the desired amount of time, click “Stop Timer” once.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AU" sz="1600" kern="1200" baseline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ＭＳ Ｐゴシック" pitchFamily="-111" charset="-128"/>
            </a:endParaRPr>
          </a:p>
          <a:p>
            <a:pPr marL="342900" indent="-342900">
              <a:lnSpc>
                <a:spcPct val="150000"/>
              </a:lnSpc>
              <a:buFont typeface="+mj-lt"/>
              <a:buNone/>
            </a:pPr>
            <a:r>
              <a:rPr lang="en-AU" sz="1600" b="1" kern="1200" baseline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ＭＳ Ｐゴシック" pitchFamily="-111" charset="-128"/>
              </a:rPr>
              <a:t>Note:</a:t>
            </a:r>
          </a:p>
          <a:p>
            <a:pPr marL="342900" marR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AU" sz="16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ＭＳ Ｐゴシック" pitchFamily="-111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sz="1600" b="1" kern="1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ＭＳ Ｐゴシック" pitchFamily="-111" charset="-128"/>
              </a:rPr>
              <a:t>Please allow sufficient </a:t>
            </a:r>
            <a:r>
              <a:rPr lang="en-AU" sz="1600" b="1" kern="1200" baseline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ＭＳ Ｐゴシック" pitchFamily="-111" charset="-128"/>
              </a:rPr>
              <a:t>time for students to do the </a:t>
            </a:r>
            <a:r>
              <a:rPr lang="en-AU" sz="1600" b="1" kern="1200" baseline="0" dirty="0" err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ＭＳ Ｐゴシック" pitchFamily="-111" charset="-128"/>
              </a:rPr>
              <a:t>eSFQ</a:t>
            </a:r>
            <a:r>
              <a:rPr lang="en-AU" sz="1600" b="1" kern="1200" baseline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ＭＳ Ｐゴシック" pitchFamily="-111" charset="-128"/>
              </a:rPr>
              <a:t> i</a:t>
            </a:r>
            <a:r>
              <a:rPr lang="en-AU" sz="1600" b="1" kern="1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ＭＳ Ｐゴシック" pitchFamily="-111" charset="-128"/>
              </a:rPr>
              <a:t>f more than one form</a:t>
            </a:r>
            <a:r>
              <a:rPr lang="en-AU" sz="1600" b="1" kern="1200" baseline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ＭＳ Ｐゴシック" pitchFamily="-111" charset="-128"/>
              </a:rPr>
              <a:t> is to be completed for the same subject/class.</a:t>
            </a:r>
          </a:p>
          <a:p>
            <a:pPr marL="342900" marR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sz="1600" b="0" kern="1200" baseline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ＭＳ Ｐゴシック" pitchFamily="-111" charset="-128"/>
              </a:rPr>
              <a:t>You can use a mobile device to check the response rate via the </a:t>
            </a:r>
            <a:r>
              <a:rPr lang="en-AU" sz="1600" b="0" kern="1200" baseline="0" dirty="0" err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ＭＳ Ｐゴシック" pitchFamily="-111" charset="-128"/>
              </a:rPr>
              <a:t>eSFQ</a:t>
            </a:r>
            <a:r>
              <a:rPr lang="en-AU" sz="1600" b="0" kern="1200" baseline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ＭＳ Ｐゴシック" pitchFamily="-111" charset="-128"/>
              </a:rPr>
              <a:t> system (www.polyu.edu.hk/esfqadmin) if you wish to do so.</a:t>
            </a:r>
            <a:endParaRPr lang="en-US" sz="1600" b="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ＭＳ Ｐゴシック" pitchFamily="-111" charset="-128"/>
            </a:endParaRPr>
          </a:p>
          <a:p>
            <a:pPr marL="342900" indent="-342900">
              <a:lnSpc>
                <a:spcPct val="150000"/>
              </a:lnSpc>
              <a:buFont typeface="+mj-lt"/>
              <a:buNone/>
            </a:pPr>
            <a:endParaRPr lang="en-AU" sz="1600" kern="1200" baseline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ＭＳ Ｐゴシック" pitchFamily="-11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3BFE9-6FC4-4144-BF14-C89037B7F3F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99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47F2-E1E0-4F8C-A5B2-983BDBE02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775"/>
    </mc:Choice>
    <mc:Fallback xmlns="">
      <p:transition advTm="27775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47F2-E1E0-4F8C-A5B2-983BDBE02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775"/>
    </mc:Choice>
    <mc:Fallback xmlns="">
      <p:transition advTm="27775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47F2-E1E0-4F8C-A5B2-983BDBE02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775"/>
    </mc:Choice>
    <mc:Fallback xmlns="">
      <p:transition advTm="27775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47F2-E1E0-4F8C-A5B2-983BDBE02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775"/>
    </mc:Choice>
    <mc:Fallback xmlns="">
      <p:transition advTm="27775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47F2-E1E0-4F8C-A5B2-983BDBE02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775"/>
    </mc:Choice>
    <mc:Fallback xmlns="">
      <p:transition advTm="27775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47F2-E1E0-4F8C-A5B2-983BDBE02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775"/>
    </mc:Choice>
    <mc:Fallback xmlns="">
      <p:transition advTm="27775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47F2-E1E0-4F8C-A5B2-983BDBE02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775"/>
    </mc:Choice>
    <mc:Fallback xmlns="">
      <p:transition advTm="27775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47F2-E1E0-4F8C-A5B2-983BDBE024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775"/>
    </mc:Choice>
    <mc:Fallback xmlns="">
      <p:transition advTm="27775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F4B247F2-E1E0-4F8C-A5B2-983BDBE024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775"/>
    </mc:Choice>
    <mc:Fallback xmlns="">
      <p:transition advTm="27775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47F2-E1E0-4F8C-A5B2-983BDBE02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775"/>
    </mc:Choice>
    <mc:Fallback xmlns="">
      <p:transition advTm="27775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47F2-E1E0-4F8C-A5B2-983BDBE02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775"/>
    </mc:Choice>
    <mc:Fallback xmlns="">
      <p:transition advTm="27775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gradFill flip="none" rotWithShape="1">
            <a:gsLst>
              <a:gs pos="1000">
                <a:srgbClr val="F5F5F5"/>
              </a:gs>
              <a:gs pos="49000">
                <a:schemeClr val="bg1">
                  <a:lumMod val="85000"/>
                </a:schemeClr>
              </a:gs>
              <a:gs pos="100000">
                <a:srgbClr val="F5F5F5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FFFF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8" name="Picture 7" descr="Polyu-4c.eps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6275388"/>
            <a:ext cx="19812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gradFill>
            <a:gsLst>
              <a:gs pos="100000">
                <a:srgbClr val="741926"/>
              </a:gs>
              <a:gs pos="31000">
                <a:schemeClr val="accent2">
                  <a:lumMod val="75000"/>
                </a:schemeClr>
              </a:gs>
              <a:gs pos="0">
                <a:schemeClr val="accent2">
                  <a:lumMod val="7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247F2-E1E0-4F8C-A5B2-983BDBE024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27775"/>
    </mc:Choice>
    <mc:Fallback xmlns="">
      <p:transition advTm="27775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://www.polyu.edu.hk/esfq/studen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hyperlink" Target="http://www.polyu.edu.hk/esfq/stude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 descr="C:\Users\hkpuadmin\Desktop\newwid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5943600"/>
          </a:xfrm>
          <a:prstGeom prst="rect">
            <a:avLst/>
          </a:prstGeom>
          <a:noFill/>
        </p:spPr>
      </p:pic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219200"/>
          </a:xfrm>
        </p:spPr>
        <p:txBody>
          <a:bodyPr>
            <a:normAutofit fontScale="90000"/>
          </a:bodyPr>
          <a:lstStyle/>
          <a:p>
            <a:r>
              <a:rPr lang="zh-CN" altLang="en-US" sz="4800" b="1" dirty="0" smtClean="0">
                <a:solidFill>
                  <a:srgbClr val="C00000"/>
                </a:solidFill>
              </a:rPr>
              <a:t>学生意见调查电子问卷</a:t>
            </a:r>
            <a:r>
              <a:rPr lang="en-GB" altLang="zh-CN" sz="4800" b="1" dirty="0" smtClean="0">
                <a:solidFill>
                  <a:srgbClr val="C00000"/>
                </a:solidFill>
              </a:rPr>
              <a:t>(</a:t>
            </a:r>
            <a:r>
              <a:rPr lang="en-GB" altLang="zh-CN" sz="4800" b="1" dirty="0" err="1" smtClean="0">
                <a:solidFill>
                  <a:srgbClr val="C00000"/>
                </a:solidFill>
              </a:rPr>
              <a:t>eSFQ</a:t>
            </a:r>
            <a:r>
              <a:rPr lang="en-GB" altLang="zh-CN" sz="4800" b="1" dirty="0" smtClean="0">
                <a:solidFill>
                  <a:srgbClr val="C00000"/>
                </a:solidFill>
              </a:rPr>
              <a:t>)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>
          <a:xfrm>
            <a:off x="609600" y="1600200"/>
            <a:ext cx="8077200" cy="28956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tabLst>
                <a:tab pos="1433513" algn="l"/>
              </a:tabLst>
            </a:pPr>
            <a:r>
              <a:rPr lang="en-AU" altLang="en-US" b="1" dirty="0" smtClean="0">
                <a:solidFill>
                  <a:schemeClr val="tx1"/>
                </a:solidFill>
              </a:rPr>
              <a:t>	</a:t>
            </a:r>
            <a:r>
              <a:rPr lang="en-US" altLang="en-US" b="1" dirty="0" smtClean="0"/>
              <a:t>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47F2-E1E0-4F8C-A5B2-983BDBE02433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062994"/>
              </p:ext>
            </p:extLst>
          </p:nvPr>
        </p:nvGraphicFramePr>
        <p:xfrm>
          <a:off x="609600" y="1524000"/>
          <a:ext cx="80772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5029200"/>
              </a:tblGrid>
              <a:tr h="4318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</a:rPr>
                        <a:t>科目</a:t>
                      </a:r>
                      <a:r>
                        <a:rPr lang="en-AU" altLang="en-US" sz="280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</a:rPr>
                        <a:t>科目编号及名称</a:t>
                      </a:r>
                      <a:r>
                        <a:rPr lang="en-AU" sz="2800" b="1" baseline="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  <a:p>
                      <a:r>
                        <a:rPr lang="zh-CN" altLang="en-US" sz="2400" b="1" i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例：</a:t>
                      </a:r>
                      <a:r>
                        <a:rPr lang="en-AU" sz="2400" b="1" i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POLYU1001 </a:t>
                      </a:r>
                      <a:r>
                        <a:rPr lang="en-AU" sz="2400" b="1" i="1" u="none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Academic Integrity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</a:rPr>
                        <a:t>教师</a:t>
                      </a:r>
                      <a:r>
                        <a:rPr lang="en-AU" altLang="en-US" sz="280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</a:rPr>
                        <a:t>教师姓名</a:t>
                      </a:r>
                      <a:r>
                        <a:rPr lang="en-AU" sz="2800" b="1" dirty="0" smtClean="0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  <a:p>
                      <a:r>
                        <a:rPr lang="zh-CN" altLang="en-US" sz="2400" b="1" i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例：</a:t>
                      </a:r>
                      <a:r>
                        <a:rPr lang="en-AU" sz="2400" b="1" i="1" u="none" dirty="0" smtClean="0">
                          <a:solidFill>
                            <a:srgbClr val="558ED5"/>
                          </a:solidFill>
                        </a:rPr>
                        <a:t>Dr James Smiley</a:t>
                      </a:r>
                      <a:endParaRPr lang="en-US" sz="2400" b="1" i="1" u="none" dirty="0">
                        <a:solidFill>
                          <a:srgbClr val="558ED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dirty="0" smtClean="0"/>
                        <a:t>教学活动</a:t>
                      </a:r>
                      <a:r>
                        <a:rPr lang="en-US" sz="2800" b="1" dirty="0" smtClean="0"/>
                        <a:t>: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 smtClean="0">
                          <a:solidFill>
                            <a:schemeClr val="tx1"/>
                          </a:solidFill>
                        </a:rPr>
                        <a:t>[Lecture, Tutorial,</a:t>
                      </a:r>
                      <a:r>
                        <a:rPr lang="en-AU" sz="2800" b="1" baseline="0" dirty="0" smtClean="0">
                          <a:solidFill>
                            <a:schemeClr val="tx1"/>
                          </a:solidFill>
                        </a:rPr>
                        <a:t> Lab., </a:t>
                      </a:r>
                      <a:r>
                        <a:rPr lang="zh-CN" altLang="en-US" sz="2800" b="1" baseline="0" dirty="0" smtClean="0">
                          <a:solidFill>
                            <a:schemeClr val="tx1"/>
                          </a:solidFill>
                        </a:rPr>
                        <a:t>等等</a:t>
                      </a:r>
                      <a:r>
                        <a:rPr lang="en-AU" sz="2800" b="1" baseline="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  <a:p>
                      <a:r>
                        <a:rPr lang="zh-CN" altLang="en-US" sz="2400" b="1" i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例：</a:t>
                      </a:r>
                      <a:r>
                        <a:rPr lang="en-AU" sz="2400" b="1" i="1" baseline="0" dirty="0" smtClean="0">
                          <a:solidFill>
                            <a:srgbClr val="558ED5"/>
                          </a:solidFill>
                        </a:rPr>
                        <a:t>Lecture &amp; Tutorial</a:t>
                      </a:r>
                      <a:endParaRPr lang="en-US" sz="2400" b="1" i="1" dirty="0">
                        <a:solidFill>
                          <a:srgbClr val="558ED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2207"/>
    </mc:Choice>
    <mc:Fallback xmlns="">
      <p:transition advTm="8220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3" descr="big_light_logo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6276" y="402669"/>
            <a:ext cx="4037724" cy="576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609600" y="377825"/>
            <a:ext cx="7772400" cy="1374775"/>
          </a:xfrm>
        </p:spPr>
        <p:txBody>
          <a:bodyPr>
            <a:normAutofit/>
          </a:bodyPr>
          <a:lstStyle/>
          <a:p>
            <a:pPr>
              <a:lnSpc>
                <a:spcPts val="4200"/>
              </a:lnSpc>
            </a:pPr>
            <a:r>
              <a:rPr lang="zh-CN" altLang="en-US" b="1" dirty="0" smtClean="0"/>
              <a:t>非常感谢您的宝贵意见</a:t>
            </a:r>
            <a:endParaRPr lang="en-US" b="1" dirty="0" smtClean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381000" y="2133600"/>
            <a:ext cx="8458200" cy="3657600"/>
          </a:xfrm>
        </p:spPr>
        <p:txBody>
          <a:bodyPr>
            <a:normAutofit/>
          </a:bodyPr>
          <a:lstStyle/>
          <a:p>
            <a:pPr algn="l"/>
            <a:r>
              <a:rPr lang="zh-CN" altLang="en-US" b="1" dirty="0" smtClean="0">
                <a:solidFill>
                  <a:srgbClr val="C00000"/>
                </a:solidFill>
                <a:latin typeface="Calibri" pitchFamily="34" charset="0"/>
              </a:rPr>
              <a:t>如果您未能完成填写此问卷，请保存草稿并于课后尽快完成并提交。</a:t>
            </a:r>
            <a:endParaRPr lang="en-AU" altLang="en-US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algn="l"/>
            <a:endParaRPr lang="en-AU" altLang="en-US" sz="18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algn="l"/>
            <a:r>
              <a:rPr lang="zh-CN" altLang="en-US" b="1" dirty="0" smtClean="0">
                <a:solidFill>
                  <a:srgbClr val="C00000"/>
                </a:solidFill>
                <a:latin typeface="Calibri" pitchFamily="34" charset="0"/>
              </a:rPr>
              <a:t>如果您没有移动设备，请在您有机会使用移动设备或电脑时尽快完成填写并提交此问卷。</a:t>
            </a:r>
            <a:r>
              <a:rPr lang="en-AU" altLang="en-US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47F2-E1E0-4F8C-A5B2-983BDBE02433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775"/>
    </mc:Choice>
    <mc:Fallback xmlns="">
      <p:transition advTm="27775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549" objId="2"/>
        <p14:pauseEvt time="22475" objId="2"/>
        <p14:stopEvt time="24067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3" descr="big_light_logo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6276" y="402669"/>
            <a:ext cx="4037724" cy="576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609600" y="377825"/>
            <a:ext cx="7772400" cy="612775"/>
          </a:xfrm>
        </p:spPr>
        <p:txBody>
          <a:bodyPr>
            <a:normAutofit fontScale="90000"/>
          </a:bodyPr>
          <a:lstStyle/>
          <a:p>
            <a:r>
              <a:rPr lang="en-GB" altLang="zh-CN" b="1" dirty="0" err="1" smtClean="0"/>
              <a:t>eSFQ</a:t>
            </a:r>
            <a:r>
              <a:rPr lang="zh-CN" altLang="en-US" b="1" dirty="0" smtClean="0"/>
              <a:t>之目的</a:t>
            </a:r>
            <a:endParaRPr lang="en-US" b="1" u="sng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8458200" cy="4876800"/>
          </a:xfrm>
        </p:spPr>
        <p:txBody>
          <a:bodyPr>
            <a:normAutofit/>
          </a:bodyPr>
          <a:lstStyle/>
          <a:p>
            <a:pPr marL="360363" indent="-360363" algn="l">
              <a:buFont typeface="Arial" pitchFamily="34" charset="0"/>
              <a:buChar char="•"/>
              <a:defRPr/>
            </a:pPr>
            <a:r>
              <a:rPr lang="zh-CN" altLang="en-US" dirty="0" smtClean="0">
                <a:solidFill>
                  <a:schemeClr val="tx1"/>
                </a:solidFill>
              </a:rPr>
              <a:t>本问卷旨在定期收集学生对科目的意见及建议，以保证及改善理大教与学的质量。</a:t>
            </a:r>
            <a:endParaRPr lang="en-AU" dirty="0" smtClean="0">
              <a:solidFill>
                <a:schemeClr val="tx1"/>
              </a:solidFill>
            </a:endParaRPr>
          </a:p>
          <a:p>
            <a:pPr algn="l">
              <a:defRPr/>
            </a:pPr>
            <a:endParaRPr lang="en-AU" sz="900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Courier New"/>
              <a:buChar char="o"/>
              <a:defRPr/>
            </a:pPr>
            <a:r>
              <a:rPr lang="zh-CN" altLang="en-US" sz="3200" dirty="0" smtClean="0">
                <a:solidFill>
                  <a:schemeClr val="tx1"/>
                </a:solidFill>
              </a:rPr>
              <a:t>电子问卷的结果将被用于评估学系、课程、及教师的教学水平。</a:t>
            </a:r>
            <a:endParaRPr lang="en-AU" sz="1200" dirty="0" smtClean="0">
              <a:solidFill>
                <a:schemeClr val="tx1"/>
              </a:solidFill>
            </a:endParaRPr>
          </a:p>
          <a:p>
            <a:pPr algn="l">
              <a:defRPr/>
            </a:pPr>
            <a:endParaRPr lang="en-AU" sz="1600" dirty="0" smtClean="0"/>
          </a:p>
          <a:p>
            <a:pPr marL="542925" algn="l">
              <a:tabLst>
                <a:tab pos="1028700" algn="l"/>
              </a:tabLst>
              <a:defRPr/>
            </a:pPr>
            <a:r>
              <a:rPr lang="zh-CN" altLang="en-US" b="1" dirty="0" smtClean="0">
                <a:solidFill>
                  <a:srgbClr val="C00000"/>
                </a:solidFill>
              </a:rPr>
              <a:t>备注</a:t>
            </a:r>
            <a:r>
              <a:rPr lang="en-AU" b="1" dirty="0" smtClean="0">
                <a:solidFill>
                  <a:srgbClr val="C00000"/>
                </a:solidFill>
              </a:rPr>
              <a:t>:	</a:t>
            </a:r>
            <a:r>
              <a:rPr lang="zh-CN" altLang="en-US" b="1" dirty="0" smtClean="0">
                <a:solidFill>
                  <a:srgbClr val="C00000"/>
                </a:solidFill>
              </a:rPr>
              <a:t>问卷以不记名方式填写， 且问卷结果将在所有科目成绩确认后才报告予相关教师，因此您的参与并不会影响您的成绩。</a:t>
            </a:r>
            <a:endParaRPr lang="en-AU" dirty="0" smtClean="0"/>
          </a:p>
          <a:p>
            <a:pPr algn="l">
              <a:defRPr/>
            </a:pPr>
            <a:endParaRPr lang="en-AU" dirty="0" smtClean="0"/>
          </a:p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47F2-E1E0-4F8C-A5B2-983BDBE0243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873"/>
    </mc:Choice>
    <mc:Fallback xmlns="">
      <p:transition advTm="30873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896" objId="2"/>
        <p14:stopEvt time="27341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3" descr="big_light_logo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6276" y="402669"/>
            <a:ext cx="4037724" cy="576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609600" y="377825"/>
            <a:ext cx="7772400" cy="612775"/>
          </a:xfrm>
        </p:spPr>
        <p:txBody>
          <a:bodyPr>
            <a:noAutofit/>
          </a:bodyPr>
          <a:lstStyle/>
          <a:p>
            <a:r>
              <a:rPr lang="zh-CN" altLang="en-US" sz="3200" b="1" dirty="0" smtClean="0"/>
              <a:t>如何填写及提交</a:t>
            </a:r>
            <a:r>
              <a:rPr lang="en-US" altLang="zh-CN" sz="3200" b="1" dirty="0" err="1" smtClean="0"/>
              <a:t>eSFQ</a:t>
            </a:r>
            <a:endParaRPr lang="en-US" sz="3200" b="1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8458200" cy="4572000"/>
          </a:xfrm>
        </p:spPr>
        <p:txBody>
          <a:bodyPr>
            <a:normAutofit/>
          </a:bodyPr>
          <a:lstStyle/>
          <a:p>
            <a:pPr marL="360363" indent="-360363" algn="l">
              <a:buFont typeface="Arial" pitchFamily="34" charset="0"/>
              <a:buChar char="•"/>
            </a:pPr>
            <a:r>
              <a:rPr lang="zh-CN" altLang="en-US" sz="3000" dirty="0" smtClean="0">
                <a:solidFill>
                  <a:schemeClr val="tx1"/>
                </a:solidFill>
              </a:rPr>
              <a:t>您需要准备一部手机，平板电脑，或是手提电脑</a:t>
            </a:r>
            <a:endParaRPr lang="en-AU" altLang="en-US" sz="3000" dirty="0" smtClean="0">
              <a:solidFill>
                <a:schemeClr val="tx1"/>
              </a:solidFill>
            </a:endParaRPr>
          </a:p>
          <a:p>
            <a:pPr marL="360363" indent="-360363" algn="l"/>
            <a:endParaRPr lang="en-AU" altLang="en-US" sz="1800" dirty="0" smtClean="0">
              <a:solidFill>
                <a:schemeClr val="tx1"/>
              </a:solidFill>
            </a:endParaRPr>
          </a:p>
          <a:p>
            <a:pPr marL="360363" indent="-360363" algn="l">
              <a:buFont typeface="Arial" pitchFamily="34" charset="0"/>
              <a:buChar char="•"/>
            </a:pPr>
            <a:r>
              <a:rPr lang="zh-CN" altLang="en-US" sz="3000" dirty="0" smtClean="0">
                <a:solidFill>
                  <a:schemeClr val="tx1"/>
                </a:solidFill>
              </a:rPr>
              <a:t>如果您现在没有以上设备，请在您有移动设备或电脑时尽快填写并提交该问卷</a:t>
            </a:r>
            <a:endParaRPr lang="en-AU" altLang="en-US" sz="3000" dirty="0" smtClean="0">
              <a:solidFill>
                <a:schemeClr val="tx1"/>
              </a:solidFill>
            </a:endParaRPr>
          </a:p>
          <a:p>
            <a:pPr marL="360363" indent="-360363" algn="l"/>
            <a:endParaRPr lang="en-AU" altLang="en-US" sz="1800" dirty="0" smtClean="0">
              <a:solidFill>
                <a:schemeClr val="tx1"/>
              </a:solidFill>
            </a:endParaRPr>
          </a:p>
          <a:p>
            <a:pPr marL="360363" indent="-360363" algn="l">
              <a:buFont typeface="Arial" pitchFamily="34" charset="0"/>
              <a:buChar char="•"/>
            </a:pPr>
            <a:r>
              <a:rPr lang="zh-CN" altLang="en-US" sz="3000" dirty="0" smtClean="0">
                <a:solidFill>
                  <a:schemeClr val="tx1"/>
                </a:solidFill>
              </a:rPr>
              <a:t>完成一份问卷需时约</a:t>
            </a:r>
            <a:r>
              <a:rPr lang="en-US" altLang="zh-CN" sz="3000" dirty="0" smtClean="0">
                <a:solidFill>
                  <a:schemeClr val="tx1"/>
                </a:solidFill>
              </a:rPr>
              <a:t>5</a:t>
            </a:r>
            <a:r>
              <a:rPr lang="zh-CN" altLang="en-US" sz="3000" dirty="0" smtClean="0">
                <a:solidFill>
                  <a:schemeClr val="tx1"/>
                </a:solidFill>
              </a:rPr>
              <a:t>至</a:t>
            </a:r>
            <a:r>
              <a:rPr lang="en-US" altLang="zh-CN" sz="3000" dirty="0" smtClean="0">
                <a:solidFill>
                  <a:schemeClr val="tx1"/>
                </a:solidFill>
              </a:rPr>
              <a:t>10</a:t>
            </a:r>
            <a:r>
              <a:rPr lang="zh-CN" altLang="en-US" sz="3000" dirty="0" smtClean="0">
                <a:solidFill>
                  <a:schemeClr val="tx1"/>
                </a:solidFill>
              </a:rPr>
              <a:t>分钟</a:t>
            </a:r>
            <a:endParaRPr lang="en-US" altLang="en-US" sz="3000" dirty="0" smtClean="0">
              <a:solidFill>
                <a:schemeClr val="tx1"/>
              </a:solidFill>
            </a:endParaRPr>
          </a:p>
          <a:p>
            <a:pPr algn="l">
              <a:defRPr/>
            </a:pPr>
            <a:endParaRPr lang="en-AU" sz="3000" dirty="0" smtClean="0">
              <a:solidFill>
                <a:schemeClr val="tx1"/>
              </a:solidFill>
            </a:endParaRPr>
          </a:p>
          <a:p>
            <a:pPr algn="l"/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47F2-E1E0-4F8C-A5B2-983BDBE0243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2250"/>
    </mc:Choice>
    <mc:Fallback xmlns="">
      <p:transition advTm="2225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045" objId="2"/>
        <p14:stopEvt time="18577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3" descr="big_light_logo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6276" y="402669"/>
            <a:ext cx="4037724" cy="576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47F2-E1E0-4F8C-A5B2-983BDBE0243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Subtitle 13"/>
          <p:cNvSpPr>
            <a:spLocks noGrp="1"/>
          </p:cNvSpPr>
          <p:nvPr>
            <p:ph type="subTitle" idx="1"/>
          </p:nvPr>
        </p:nvSpPr>
        <p:spPr>
          <a:xfrm>
            <a:off x="381000" y="218520"/>
            <a:ext cx="8458200" cy="4734480"/>
          </a:xfrm>
        </p:spPr>
        <p:txBody>
          <a:bodyPr>
            <a:normAutofit/>
          </a:bodyPr>
          <a:lstStyle/>
          <a:p>
            <a:pPr algn="l"/>
            <a:r>
              <a:rPr lang="zh-CN" altLang="en-US" sz="4200" b="1" dirty="0">
                <a:solidFill>
                  <a:srgbClr val="C00000"/>
                </a:solidFill>
              </a:rPr>
              <a:t>第一步</a:t>
            </a:r>
            <a:endParaRPr lang="en-US" sz="4200" b="1" dirty="0">
              <a:solidFill>
                <a:srgbClr val="C00000"/>
              </a:solidFill>
            </a:endParaRPr>
          </a:p>
          <a:p>
            <a:pPr algn="l">
              <a:lnSpc>
                <a:spcPts val="3000"/>
              </a:lnSpc>
            </a:pPr>
            <a:r>
              <a:rPr lang="zh-CN" altLang="en-US" sz="3000" b="1" dirty="0">
                <a:solidFill>
                  <a:schemeClr val="tx1"/>
                </a:solidFill>
              </a:rPr>
              <a:t>请在您的设备上输入以下网址</a:t>
            </a:r>
            <a:r>
              <a:rPr lang="en-US" sz="3000" b="1" dirty="0">
                <a:solidFill>
                  <a:schemeClr val="tx1"/>
                </a:solidFill>
              </a:rPr>
              <a:t>: </a:t>
            </a:r>
            <a:r>
              <a:rPr lang="en-US" sz="3000" b="1" dirty="0">
                <a:solidFill>
                  <a:schemeClr val="tx1"/>
                </a:solidFill>
                <a:hlinkClick r:id="rId4"/>
              </a:rPr>
              <a:t>www.polyu.edu.hk/esfq/student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zh-CN" altLang="en-US" sz="3000" b="1" dirty="0">
                <a:solidFill>
                  <a:schemeClr val="tx1"/>
                </a:solidFill>
              </a:rPr>
              <a:t>，并使用理大的用户名</a:t>
            </a:r>
            <a:r>
              <a:rPr lang="en-US" altLang="zh-CN" sz="3000" b="1" dirty="0">
                <a:solidFill>
                  <a:schemeClr val="tx1"/>
                </a:solidFill>
              </a:rPr>
              <a:t>(</a:t>
            </a:r>
            <a:r>
              <a:rPr lang="en-US" sz="3000" b="1" dirty="0">
                <a:solidFill>
                  <a:schemeClr val="tx1"/>
                </a:solidFill>
              </a:rPr>
              <a:t>Net ID) </a:t>
            </a:r>
            <a:r>
              <a:rPr lang="zh-CN" altLang="en-US" sz="3000" b="1" dirty="0">
                <a:solidFill>
                  <a:schemeClr val="tx1"/>
                </a:solidFill>
              </a:rPr>
              <a:t>及密码</a:t>
            </a:r>
            <a:r>
              <a:rPr lang="en-US" sz="3000" b="1" dirty="0">
                <a:solidFill>
                  <a:schemeClr val="tx1"/>
                </a:solidFill>
              </a:rPr>
              <a:t> (Net Password)</a:t>
            </a:r>
            <a:r>
              <a:rPr lang="zh-CN" altLang="en-US" sz="3000" b="1" dirty="0">
                <a:solidFill>
                  <a:schemeClr val="tx1"/>
                </a:solidFill>
              </a:rPr>
              <a:t>登录</a:t>
            </a:r>
            <a:r>
              <a:rPr lang="zh-CN" altLang="en-US" b="1" dirty="0">
                <a:solidFill>
                  <a:schemeClr val="tx1"/>
                </a:solidFill>
              </a:rPr>
              <a:t>。</a:t>
            </a:r>
            <a:endParaRPr lang="en-US" b="1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610100" y="2430622"/>
            <a:ext cx="4267831" cy="3604947"/>
            <a:chOff x="381000" y="2611736"/>
            <a:chExt cx="3972410" cy="3355411"/>
          </a:xfrm>
        </p:grpSpPr>
        <p:grpSp>
          <p:nvGrpSpPr>
            <p:cNvPr id="15" name="Group 14"/>
            <p:cNvGrpSpPr/>
            <p:nvPr/>
          </p:nvGrpSpPr>
          <p:grpSpPr>
            <a:xfrm>
              <a:off x="381000" y="2611736"/>
              <a:ext cx="3972410" cy="2899092"/>
              <a:chOff x="914400" y="2666995"/>
              <a:chExt cx="7162799" cy="6522148"/>
            </a:xfrm>
          </p:grpSpPr>
          <p:grpSp>
            <p:nvGrpSpPr>
              <p:cNvPr id="18" name="Group 7"/>
              <p:cNvGrpSpPr>
                <a:grpSpLocks/>
              </p:cNvGrpSpPr>
              <p:nvPr/>
            </p:nvGrpSpPr>
            <p:grpSpPr bwMode="auto">
              <a:xfrm>
                <a:off x="914400" y="2666995"/>
                <a:ext cx="7162799" cy="6522148"/>
                <a:chOff x="1627188" y="2506663"/>
                <a:chExt cx="7162800" cy="6522160"/>
              </a:xfrm>
            </p:grpSpPr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/>
                <a:srcRect t="2407" r="1420" b="28934"/>
                <a:stretch/>
              </p:blipFill>
              <p:spPr bwMode="auto">
                <a:xfrm>
                  <a:off x="1627188" y="2506663"/>
                  <a:ext cx="7162800" cy="65221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6" name="Rounded Rectangle 25"/>
                <p:cNvSpPr/>
                <p:nvPr/>
              </p:nvSpPr>
              <p:spPr>
                <a:xfrm>
                  <a:off x="2916238" y="4868863"/>
                  <a:ext cx="2303462" cy="720725"/>
                </a:xfrm>
                <a:prstGeom prst="roundRect">
                  <a:avLst/>
                </a:prstGeom>
                <a:noFill/>
                <a:ln w="57150"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pic>
              <p:nvPicPr>
                <p:cNvPr id="27" name="Picture 7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b="91125"/>
                <a:stretch>
                  <a:fillRect/>
                </a:stretch>
              </p:blipFill>
              <p:spPr bwMode="auto">
                <a:xfrm>
                  <a:off x="2449859" y="3265934"/>
                  <a:ext cx="5637600" cy="6671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29804" t="2215" r="27238" b="94855"/>
              <a:stretch>
                <a:fillRect/>
              </a:stretch>
            </p:blipFill>
            <p:spPr bwMode="auto">
              <a:xfrm>
                <a:off x="3416304" y="3594101"/>
                <a:ext cx="2374897" cy="215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6" name="Rectangular Callout 15"/>
            <p:cNvSpPr/>
            <p:nvPr/>
          </p:nvSpPr>
          <p:spPr>
            <a:xfrm>
              <a:off x="610994" y="4290746"/>
              <a:ext cx="3656205" cy="1676401"/>
            </a:xfrm>
            <a:prstGeom prst="wedgeRectCallout">
              <a:avLst>
                <a:gd name="adj1" fmla="val -11543"/>
                <a:gd name="adj2" fmla="val -73431"/>
              </a:avLst>
            </a:prstGeom>
            <a:solidFill>
              <a:schemeClr val="bg1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19873" t="24060" r="54322" b="65701"/>
            <a:stretch/>
          </p:blipFill>
          <p:spPr bwMode="auto">
            <a:xfrm>
              <a:off x="669289" y="4363696"/>
              <a:ext cx="3539613" cy="147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2305456"/>
            <a:ext cx="3641808" cy="36418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3654"/>
    </mc:Choice>
    <mc:Fallback xmlns="">
      <p:transition advTm="23654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685" objId="2"/>
        <p14:stopEvt time="17728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3" descr="big_light_logo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6276" y="402669"/>
            <a:ext cx="4037724" cy="576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458200" cy="4572000"/>
          </a:xfrm>
        </p:spPr>
        <p:txBody>
          <a:bodyPr>
            <a:normAutofit/>
          </a:bodyPr>
          <a:lstStyle/>
          <a:p>
            <a:pPr algn="l"/>
            <a:r>
              <a:rPr lang="zh-CN" altLang="en-US" sz="4800" b="1" dirty="0" smtClean="0">
                <a:solidFill>
                  <a:srgbClr val="C00000"/>
                </a:solidFill>
              </a:rPr>
              <a:t>第二步</a:t>
            </a:r>
            <a:endParaRPr lang="en-US" sz="4800" b="1" dirty="0" smtClean="0">
              <a:solidFill>
                <a:srgbClr val="C00000"/>
              </a:solidFill>
            </a:endParaRPr>
          </a:p>
          <a:p>
            <a:pPr algn="l"/>
            <a:r>
              <a:rPr lang="zh-CN" altLang="en-US" sz="3000" b="1" dirty="0" smtClean="0">
                <a:solidFill>
                  <a:schemeClr val="tx1"/>
                </a:solidFill>
              </a:rPr>
              <a:t>选择有关此科目</a:t>
            </a:r>
            <a:r>
              <a:rPr lang="en-US" altLang="zh-CN" sz="3000" b="1" dirty="0" smtClean="0">
                <a:solidFill>
                  <a:schemeClr val="tx1"/>
                </a:solidFill>
              </a:rPr>
              <a:t>/</a:t>
            </a:r>
            <a:r>
              <a:rPr lang="zh-CN" altLang="en-US" sz="3000" b="1" dirty="0" smtClean="0">
                <a:solidFill>
                  <a:schemeClr val="tx1"/>
                </a:solidFill>
              </a:rPr>
              <a:t>教师的问卷。</a:t>
            </a:r>
            <a:endParaRPr lang="en-US" sz="3000" b="1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47F2-E1E0-4F8C-A5B2-983BDBE02433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990600" y="2590800"/>
            <a:ext cx="7288212" cy="3581400"/>
            <a:chOff x="990600" y="2590800"/>
            <a:chExt cx="7288212" cy="3581400"/>
          </a:xfrm>
        </p:grpSpPr>
        <p:grpSp>
          <p:nvGrpSpPr>
            <p:cNvPr id="15" name="Group 14"/>
            <p:cNvGrpSpPr/>
            <p:nvPr/>
          </p:nvGrpSpPr>
          <p:grpSpPr>
            <a:xfrm>
              <a:off x="990600" y="2590800"/>
              <a:ext cx="7288212" cy="3581400"/>
              <a:chOff x="990600" y="2590800"/>
              <a:chExt cx="7288212" cy="3581400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2327" r="1628" b="60704"/>
              <a:stretch>
                <a:fillRect/>
              </a:stretch>
            </p:blipFill>
            <p:spPr bwMode="auto">
              <a:xfrm>
                <a:off x="990600" y="2590800"/>
                <a:ext cx="7288212" cy="3581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9804" t="2215" r="27238" b="94855"/>
              <a:stretch>
                <a:fillRect/>
              </a:stretch>
            </p:blipFill>
            <p:spPr bwMode="auto">
              <a:xfrm>
                <a:off x="3536899" y="3546394"/>
                <a:ext cx="2374897" cy="21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 l="15327" t="60551" r="74998" b="35663"/>
            <a:stretch>
              <a:fillRect/>
            </a:stretch>
          </p:blipFill>
          <p:spPr bwMode="auto">
            <a:xfrm>
              <a:off x="2076450" y="4953000"/>
              <a:ext cx="712765" cy="171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 l="15327" t="60551" r="74998" b="35663"/>
            <a:stretch>
              <a:fillRect/>
            </a:stretch>
          </p:blipFill>
          <p:spPr bwMode="auto">
            <a:xfrm>
              <a:off x="2076450" y="5743576"/>
              <a:ext cx="712765" cy="171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783"/>
    </mc:Choice>
    <mc:Fallback xmlns="">
      <p:transition advTm="11783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695" objId="2"/>
        <p14:stopEvt time="7831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3" descr="big_light_logo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6276" y="402669"/>
            <a:ext cx="4037724" cy="576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4419600" cy="5791200"/>
          </a:xfrm>
        </p:spPr>
        <p:txBody>
          <a:bodyPr>
            <a:normAutofit/>
          </a:bodyPr>
          <a:lstStyle/>
          <a:p>
            <a:pPr algn="l"/>
            <a:r>
              <a:rPr lang="zh-CN" altLang="en-US" sz="4800" b="1" dirty="0" smtClean="0">
                <a:solidFill>
                  <a:srgbClr val="C00000"/>
                </a:solidFill>
              </a:rPr>
              <a:t>第三步</a:t>
            </a:r>
            <a:endParaRPr lang="en-US" sz="4800" b="1" dirty="0" smtClean="0">
              <a:solidFill>
                <a:srgbClr val="C00000"/>
              </a:solidFill>
            </a:endParaRPr>
          </a:p>
          <a:p>
            <a:pPr algn="l"/>
            <a:r>
              <a:rPr lang="zh-CN" altLang="en-US" sz="3000" b="1" dirty="0" smtClean="0">
                <a:solidFill>
                  <a:schemeClr val="tx1"/>
                </a:solidFill>
              </a:rPr>
              <a:t>填写问卷。</a:t>
            </a:r>
            <a:endParaRPr lang="en-US" sz="3000" b="1" dirty="0" smtClean="0">
              <a:solidFill>
                <a:schemeClr val="tx1"/>
              </a:solidFill>
            </a:endParaRPr>
          </a:p>
          <a:p>
            <a:pPr algn="l"/>
            <a:endParaRPr lang="en-US" sz="1800" b="1" dirty="0" smtClean="0">
              <a:solidFill>
                <a:schemeClr val="tx1"/>
              </a:solidFill>
            </a:endParaRPr>
          </a:p>
          <a:p>
            <a:pPr algn="l"/>
            <a:r>
              <a:rPr lang="zh-CN" altLang="en-US" sz="2800" i="1" dirty="0" smtClean="0">
                <a:solidFill>
                  <a:schemeClr val="tx1"/>
                </a:solidFill>
              </a:rPr>
              <a:t>如移动设备未能自动显示移动版面，请在菜单上选择“移动版</a:t>
            </a:r>
            <a:r>
              <a:rPr lang="en-US" sz="2800" i="1" dirty="0" smtClean="0">
                <a:solidFill>
                  <a:schemeClr val="tx1"/>
                </a:solidFill>
              </a:rPr>
              <a:t>(To mobile view)</a:t>
            </a:r>
            <a:r>
              <a:rPr lang="zh-CN" altLang="en-US" sz="2800" i="1" dirty="0" smtClean="0">
                <a:solidFill>
                  <a:schemeClr val="tx1"/>
                </a:solidFill>
              </a:rPr>
              <a:t>”。</a:t>
            </a:r>
            <a:endParaRPr lang="en-US" sz="2800" i="1" dirty="0" smtClean="0">
              <a:solidFill>
                <a:schemeClr val="tx1"/>
              </a:solidFill>
            </a:endParaRPr>
          </a:p>
          <a:p>
            <a:pPr algn="l"/>
            <a:endParaRPr lang="en-US" sz="1800" b="1" i="1" dirty="0" smtClean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47F2-E1E0-4F8C-A5B2-983BDBE0243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6782" y="2764049"/>
            <a:ext cx="479803" cy="10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/>
          <a:srcRect l="29804" t="2215" r="27238" b="94855"/>
          <a:stretch>
            <a:fillRect/>
          </a:stretch>
        </p:blipFill>
        <p:spPr bwMode="auto">
          <a:xfrm>
            <a:off x="6186488" y="1518390"/>
            <a:ext cx="1371600" cy="12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3"/>
          <p:cNvGrpSpPr/>
          <p:nvPr/>
        </p:nvGrpSpPr>
        <p:grpSpPr>
          <a:xfrm>
            <a:off x="4776833" y="990600"/>
            <a:ext cx="4138566" cy="5137150"/>
            <a:chOff x="4776833" y="990600"/>
            <a:chExt cx="4138566" cy="5137150"/>
          </a:xfrm>
        </p:grpSpPr>
        <p:grpSp>
          <p:nvGrpSpPr>
            <p:cNvPr id="15" name="Group 22"/>
            <p:cNvGrpSpPr>
              <a:grpSpLocks/>
            </p:cNvGrpSpPr>
            <p:nvPr/>
          </p:nvGrpSpPr>
          <p:grpSpPr bwMode="auto">
            <a:xfrm>
              <a:off x="4776833" y="990600"/>
              <a:ext cx="4138566" cy="5137150"/>
              <a:chOff x="4067175" y="457200"/>
              <a:chExt cx="4968875" cy="6356350"/>
            </a:xfrm>
          </p:grpSpPr>
          <p:grpSp>
            <p:nvGrpSpPr>
              <p:cNvPr id="17" name="Group 21"/>
              <p:cNvGrpSpPr>
                <a:grpSpLocks/>
              </p:cNvGrpSpPr>
              <p:nvPr/>
            </p:nvGrpSpPr>
            <p:grpSpPr bwMode="auto">
              <a:xfrm>
                <a:off x="4067175" y="457200"/>
                <a:ext cx="4968875" cy="6356350"/>
                <a:chOff x="4067175" y="457200"/>
                <a:chExt cx="4968875" cy="6356350"/>
              </a:xfrm>
            </p:grpSpPr>
            <p:grpSp>
              <p:nvGrpSpPr>
                <p:cNvPr id="19" name="Group 4"/>
                <p:cNvGrpSpPr>
                  <a:grpSpLocks/>
                </p:cNvGrpSpPr>
                <p:nvPr/>
              </p:nvGrpSpPr>
              <p:grpSpPr bwMode="auto">
                <a:xfrm>
                  <a:off x="4067175" y="457200"/>
                  <a:ext cx="4968875" cy="6356350"/>
                  <a:chOff x="4067175" y="457200"/>
                  <a:chExt cx="4968875" cy="6356350"/>
                </a:xfrm>
              </p:grpSpPr>
              <p:pic>
                <p:nvPicPr>
                  <p:cNvPr id="25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 l="1189" t="2547" r="1411" b="2159"/>
                  <a:stretch>
                    <a:fillRect/>
                  </a:stretch>
                </p:blipFill>
                <p:spPr bwMode="auto">
                  <a:xfrm>
                    <a:off x="4067175" y="457200"/>
                    <a:ext cx="4968875" cy="63563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6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 b="91125"/>
                  <a:stretch>
                    <a:fillRect/>
                  </a:stretch>
                </p:blipFill>
                <p:spPr bwMode="auto">
                  <a:xfrm>
                    <a:off x="4587018" y="992836"/>
                    <a:ext cx="3960001" cy="4686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20" name="Picture 3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 l="23624" t="22147" r="63400" b="75569"/>
                <a:stretch>
                  <a:fillRect/>
                </a:stretch>
              </p:blipFill>
              <p:spPr bwMode="auto">
                <a:xfrm>
                  <a:off x="5701250" y="1763698"/>
                  <a:ext cx="676800" cy="1558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" name="Picture 2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 l="20149" t="21507" r="68774" b="76375"/>
                <a:stretch>
                  <a:fillRect/>
                </a:stretch>
              </p:blipFill>
              <p:spPr bwMode="auto">
                <a:xfrm>
                  <a:off x="5185400" y="1718810"/>
                  <a:ext cx="576064" cy="144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8" name="Rounded Rectangle 17"/>
              <p:cNvSpPr/>
              <p:nvPr/>
            </p:nvSpPr>
            <p:spPr bwMode="auto">
              <a:xfrm>
                <a:off x="5148263" y="1700213"/>
                <a:ext cx="576262" cy="215900"/>
              </a:xfrm>
              <a:prstGeom prst="roundRect">
                <a:avLst/>
              </a:prstGeom>
              <a:noFill/>
              <a:ln w="3810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56" r="1814" b="6354"/>
            <a:stretch/>
          </p:blipFill>
          <p:spPr>
            <a:xfrm>
              <a:off x="5202764" y="2233360"/>
              <a:ext cx="3283200" cy="3481640"/>
            </a:xfrm>
            <a:prstGeom prst="rect">
              <a:avLst/>
            </a:prstGeom>
          </p:spPr>
        </p:pic>
      </p:grpSp>
      <p:cxnSp>
        <p:nvCxnSpPr>
          <p:cNvPr id="22" name="Straight Arrow Connector 21"/>
          <p:cNvCxnSpPr/>
          <p:nvPr/>
        </p:nvCxnSpPr>
        <p:spPr bwMode="auto">
          <a:xfrm flipV="1">
            <a:off x="4114800" y="2184712"/>
            <a:ext cx="1593400" cy="10156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505"/>
    </mc:Choice>
    <mc:Fallback xmlns="">
      <p:transition advTm="14505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598" objId="2"/>
        <p14:stopEvt time="11697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3" descr="big_light_logo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6276" y="402669"/>
            <a:ext cx="4037724" cy="576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458200" cy="4572000"/>
          </a:xfrm>
        </p:spPr>
        <p:txBody>
          <a:bodyPr>
            <a:normAutofit/>
          </a:bodyPr>
          <a:lstStyle/>
          <a:p>
            <a:pPr algn="l"/>
            <a:r>
              <a:rPr lang="zh-CN" altLang="en-US" sz="4800" b="1" dirty="0" smtClean="0">
                <a:solidFill>
                  <a:srgbClr val="C00000"/>
                </a:solidFill>
              </a:rPr>
              <a:t>第四步</a:t>
            </a:r>
            <a:endParaRPr lang="en-US" sz="4800" b="1" dirty="0" smtClean="0">
              <a:solidFill>
                <a:srgbClr val="C00000"/>
              </a:solidFill>
            </a:endParaRPr>
          </a:p>
          <a:p>
            <a:pPr marL="361950" indent="-361950" algn="l">
              <a:buFont typeface="Arial" pitchFamily="34" charset="0"/>
              <a:buChar char="•"/>
            </a:pPr>
            <a:r>
              <a:rPr lang="zh-CN" altLang="en-US" sz="3000" b="1" dirty="0" smtClean="0">
                <a:solidFill>
                  <a:schemeClr val="tx1"/>
                </a:solidFill>
              </a:rPr>
              <a:t>请按“保存草稿</a:t>
            </a:r>
            <a:r>
              <a:rPr lang="en-US" altLang="zh-CN" sz="3000" b="1" dirty="0" smtClean="0">
                <a:solidFill>
                  <a:schemeClr val="tx1"/>
                </a:solidFill>
              </a:rPr>
              <a:t>(</a:t>
            </a:r>
            <a:r>
              <a:rPr lang="en-US" sz="3000" b="1" dirty="0" smtClean="0">
                <a:solidFill>
                  <a:schemeClr val="tx1"/>
                </a:solidFill>
              </a:rPr>
              <a:t>Save Draft)</a:t>
            </a:r>
            <a:r>
              <a:rPr lang="zh-CN" altLang="en-US" sz="3000" b="1" dirty="0" smtClean="0">
                <a:solidFill>
                  <a:schemeClr val="tx1"/>
                </a:solidFill>
              </a:rPr>
              <a:t>”以保存您所填写的内容</a:t>
            </a:r>
            <a:endParaRPr lang="en-US" sz="3000" b="1" dirty="0" smtClean="0">
              <a:solidFill>
                <a:schemeClr val="tx1"/>
              </a:solidFill>
            </a:endParaRPr>
          </a:p>
          <a:p>
            <a:pPr marL="361950" indent="-361950" algn="l">
              <a:buFont typeface="Arial" pitchFamily="34" charset="0"/>
              <a:buChar char="•"/>
            </a:pPr>
            <a:r>
              <a:rPr lang="zh-CN" altLang="en-US" sz="3000" b="1" dirty="0" smtClean="0">
                <a:solidFill>
                  <a:schemeClr val="tx1"/>
                </a:solidFill>
              </a:rPr>
              <a:t>请按 “第</a:t>
            </a:r>
            <a:r>
              <a:rPr lang="en-US" altLang="zh-CN" sz="3000" b="1" dirty="0" smtClean="0">
                <a:solidFill>
                  <a:schemeClr val="tx1"/>
                </a:solidFill>
              </a:rPr>
              <a:t>2</a:t>
            </a:r>
            <a:r>
              <a:rPr lang="zh-CN" altLang="en-US" sz="3000" b="1" dirty="0" smtClean="0">
                <a:solidFill>
                  <a:schemeClr val="tx1"/>
                </a:solidFill>
              </a:rPr>
              <a:t>部分 </a:t>
            </a:r>
            <a:r>
              <a:rPr lang="en-US" altLang="zh-CN" sz="3000" b="1" dirty="0" smtClean="0">
                <a:solidFill>
                  <a:schemeClr val="tx1"/>
                </a:solidFill>
              </a:rPr>
              <a:t>(</a:t>
            </a:r>
            <a:r>
              <a:rPr lang="en-US" sz="3000" b="1" dirty="0" smtClean="0">
                <a:solidFill>
                  <a:schemeClr val="tx1"/>
                </a:solidFill>
              </a:rPr>
              <a:t>Go to Section 2)</a:t>
            </a:r>
            <a:r>
              <a:rPr lang="zh-CN" altLang="en-US" sz="3000" b="1" dirty="0" smtClean="0">
                <a:solidFill>
                  <a:schemeClr val="tx1"/>
                </a:solidFill>
              </a:rPr>
              <a:t>”前往下一部分（如适用）</a:t>
            </a:r>
            <a:endParaRPr lang="en-US" sz="3000" b="1" dirty="0" smtClean="0">
              <a:solidFill>
                <a:schemeClr val="tx1"/>
              </a:solidFill>
            </a:endParaRPr>
          </a:p>
          <a:p>
            <a:pPr marL="361950" indent="-361950" algn="l">
              <a:buFont typeface="Arial" pitchFamily="34" charset="0"/>
              <a:buChar char="•"/>
            </a:pPr>
            <a:endParaRPr lang="en-US" sz="800" b="1" dirty="0" smtClean="0">
              <a:solidFill>
                <a:schemeClr val="tx1"/>
              </a:solidFill>
            </a:endParaRPr>
          </a:p>
          <a:p>
            <a:pPr marL="361950" indent="-361950" algn="l">
              <a:buFont typeface="Arial" pitchFamily="34" charset="0"/>
              <a:buChar char="•"/>
            </a:pPr>
            <a:r>
              <a:rPr lang="zh-CN" altLang="en-US" sz="3000" b="1" dirty="0" smtClean="0">
                <a:solidFill>
                  <a:schemeClr val="tx1"/>
                </a:solidFill>
              </a:rPr>
              <a:t>如需清除所有填写内容，请按“清除</a:t>
            </a:r>
            <a:r>
              <a:rPr lang="en-US" altLang="zh-CN" sz="3000" b="1" dirty="0" smtClean="0">
                <a:solidFill>
                  <a:schemeClr val="tx1"/>
                </a:solidFill>
              </a:rPr>
              <a:t>(</a:t>
            </a:r>
            <a:r>
              <a:rPr lang="en-US" sz="3000" b="1" dirty="0" smtClean="0">
                <a:solidFill>
                  <a:schemeClr val="tx1"/>
                </a:solidFill>
              </a:rPr>
              <a:t>Clear)</a:t>
            </a:r>
            <a:r>
              <a:rPr lang="zh-CN" altLang="en-US" sz="3000" b="1" dirty="0" smtClean="0">
                <a:solidFill>
                  <a:schemeClr val="tx1"/>
                </a:solidFill>
              </a:rPr>
              <a:t>”</a:t>
            </a:r>
            <a:endParaRPr lang="en-US" sz="800" b="1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47F2-E1E0-4F8C-A5B2-983BDBE02433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914400" y="4191000"/>
            <a:ext cx="7672388" cy="1941513"/>
            <a:chOff x="914400" y="4191000"/>
            <a:chExt cx="7672388" cy="1941513"/>
          </a:xfrm>
        </p:grpSpPr>
        <p:grpSp>
          <p:nvGrpSpPr>
            <p:cNvPr id="16" name="Group 17"/>
            <p:cNvGrpSpPr/>
            <p:nvPr/>
          </p:nvGrpSpPr>
          <p:grpSpPr>
            <a:xfrm>
              <a:off x="914400" y="4191000"/>
              <a:ext cx="7672388" cy="1941513"/>
              <a:chOff x="914400" y="4267200"/>
              <a:chExt cx="7672388" cy="1941513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78588" b="2069"/>
              <a:stretch>
                <a:fillRect/>
              </a:stretch>
            </p:blipFill>
            <p:spPr bwMode="auto">
              <a:xfrm>
                <a:off x="914400" y="4267200"/>
                <a:ext cx="7672388" cy="1941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34761" t="86939" r="47672" b="10001"/>
              <a:stretch>
                <a:fillRect/>
              </a:stretch>
            </p:blipFill>
            <p:spPr bwMode="auto">
              <a:xfrm>
                <a:off x="3376612" y="5105400"/>
                <a:ext cx="1347788" cy="307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" name="Rounded Rectangle 16"/>
            <p:cNvSpPr/>
            <p:nvPr/>
          </p:nvSpPr>
          <p:spPr bwMode="auto">
            <a:xfrm>
              <a:off x="1676400" y="4989512"/>
              <a:ext cx="2663825" cy="344488"/>
            </a:xfrm>
            <a:prstGeom prst="roundRect">
              <a:avLst/>
            </a:prstGeom>
            <a:noFill/>
            <a:ln w="571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333" b="13804"/>
            <a:stretch/>
          </p:blipFill>
          <p:spPr>
            <a:xfrm>
              <a:off x="1786731" y="4197081"/>
              <a:ext cx="5927725" cy="22626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3705353" y="5508852"/>
            <a:ext cx="106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b="1" dirty="0" smtClean="0">
                <a:solidFill>
                  <a:srgbClr val="FF00FF"/>
                </a:solidFill>
              </a:rPr>
              <a:t>清除</a:t>
            </a: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26308" y="5487673"/>
            <a:ext cx="106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b="1" dirty="0">
                <a:solidFill>
                  <a:srgbClr val="FF00FF"/>
                </a:solidFill>
              </a:rPr>
              <a:t>第</a:t>
            </a:r>
            <a:r>
              <a:rPr lang="en-US" altLang="zh-HK" b="1" dirty="0">
                <a:solidFill>
                  <a:srgbClr val="FF00FF"/>
                </a:solidFill>
              </a:rPr>
              <a:t>2</a:t>
            </a:r>
            <a:r>
              <a:rPr lang="zh-HK" altLang="en-US" b="1" dirty="0">
                <a:solidFill>
                  <a:srgbClr val="FF00FF"/>
                </a:solidFill>
              </a:rPr>
              <a:t>部分 </a:t>
            </a: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05713" y="5497025"/>
            <a:ext cx="1255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b="1" dirty="0">
                <a:solidFill>
                  <a:srgbClr val="FF00FF"/>
                </a:solidFill>
              </a:rPr>
              <a:t>保存草稿</a:t>
            </a:r>
            <a:endParaRPr lang="en-US" b="1" dirty="0">
              <a:solidFill>
                <a:srgbClr val="FF00FF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00200" y="5171420"/>
            <a:ext cx="2496962" cy="378662"/>
            <a:chOff x="1600200" y="5171420"/>
            <a:chExt cx="2496962" cy="378662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1600200" y="5181600"/>
              <a:ext cx="333092" cy="315425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 flipV="1">
              <a:off x="3888266" y="5181600"/>
              <a:ext cx="208896" cy="368482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2665746" y="5171420"/>
              <a:ext cx="208896" cy="368482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603"/>
    </mc:Choice>
    <mc:Fallback xmlns="">
      <p:transition advTm="21603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711" objId="2"/>
        <p14:stopEvt time="16760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3" descr="big_light_logo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6276" y="402669"/>
            <a:ext cx="4037724" cy="576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458200" cy="4572000"/>
          </a:xfrm>
        </p:spPr>
        <p:txBody>
          <a:bodyPr>
            <a:normAutofit/>
          </a:bodyPr>
          <a:lstStyle/>
          <a:p>
            <a:pPr algn="l"/>
            <a:r>
              <a:rPr lang="zh-CN" altLang="en-US" sz="4800" b="1" dirty="0" smtClean="0">
                <a:solidFill>
                  <a:srgbClr val="C00000"/>
                </a:solidFill>
              </a:rPr>
              <a:t>第五步</a:t>
            </a:r>
            <a:endParaRPr lang="en-US" sz="4800" b="1" dirty="0" smtClean="0">
              <a:solidFill>
                <a:srgbClr val="C00000"/>
              </a:solidFill>
            </a:endParaRPr>
          </a:p>
          <a:p>
            <a:pPr algn="l"/>
            <a:r>
              <a:rPr lang="zh-CN" altLang="en-US" sz="3000" b="1" dirty="0" smtClean="0">
                <a:solidFill>
                  <a:schemeClr val="tx1"/>
                </a:solidFill>
              </a:rPr>
              <a:t>如果您已经完成填写问卷，请按“提交</a:t>
            </a:r>
            <a:r>
              <a:rPr lang="en-US" altLang="zh-CN" sz="3000" b="1" dirty="0" smtClean="0">
                <a:solidFill>
                  <a:schemeClr val="tx1"/>
                </a:solidFill>
              </a:rPr>
              <a:t>(</a:t>
            </a:r>
            <a:r>
              <a:rPr lang="en-US" sz="3000" b="1" dirty="0" smtClean="0">
                <a:solidFill>
                  <a:schemeClr val="tx1"/>
                </a:solidFill>
              </a:rPr>
              <a:t>Submit</a:t>
            </a:r>
            <a:r>
              <a:rPr lang="en-US" altLang="zh-CN" sz="3000" b="1" dirty="0" smtClean="0">
                <a:solidFill>
                  <a:schemeClr val="tx1"/>
                </a:solidFill>
              </a:rPr>
              <a:t>)</a:t>
            </a:r>
            <a:r>
              <a:rPr lang="zh-CN" altLang="en-US" sz="3000" b="1" dirty="0" smtClean="0">
                <a:solidFill>
                  <a:schemeClr val="tx1"/>
                </a:solidFill>
              </a:rPr>
              <a:t>”</a:t>
            </a:r>
            <a:endParaRPr lang="en-US" sz="3000" b="1" dirty="0" smtClean="0">
              <a:solidFill>
                <a:schemeClr val="tx1"/>
              </a:solidFill>
            </a:endParaRPr>
          </a:p>
          <a:p>
            <a:pPr algn="l"/>
            <a:endParaRPr lang="en-AU" sz="800" b="1" dirty="0" smtClean="0">
              <a:solidFill>
                <a:schemeClr val="tx1"/>
              </a:solidFill>
            </a:endParaRPr>
          </a:p>
          <a:p>
            <a:pPr algn="l"/>
            <a:r>
              <a:rPr lang="zh-CN" altLang="en-US" sz="2800" b="1" dirty="0" smtClean="0">
                <a:solidFill>
                  <a:srgbClr val="C00000"/>
                </a:solidFill>
              </a:rPr>
              <a:t>注意</a:t>
            </a:r>
            <a:r>
              <a:rPr lang="en-AU" sz="2800" b="1" dirty="0" smtClean="0">
                <a:solidFill>
                  <a:srgbClr val="C00000"/>
                </a:solidFill>
              </a:rPr>
              <a:t>: 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您只可提交此问卷一次。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47F2-E1E0-4F8C-A5B2-983BDBE02433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09600" y="3343920"/>
            <a:ext cx="8091488" cy="2745256"/>
            <a:chOff x="609600" y="3343920"/>
            <a:chExt cx="8091488" cy="2745256"/>
          </a:xfrm>
        </p:grpSpPr>
        <p:grpSp>
          <p:nvGrpSpPr>
            <p:cNvPr id="22" name="Group 21"/>
            <p:cNvGrpSpPr/>
            <p:nvPr/>
          </p:nvGrpSpPr>
          <p:grpSpPr>
            <a:xfrm>
              <a:off x="609600" y="3345976"/>
              <a:ext cx="8091488" cy="2743200"/>
              <a:chOff x="609600" y="3345976"/>
              <a:chExt cx="8091488" cy="274320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609600" y="3345976"/>
                <a:ext cx="8091488" cy="2743200"/>
                <a:chOff x="609600" y="3345976"/>
                <a:chExt cx="8091488" cy="2743200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609600" y="3345976"/>
                  <a:ext cx="8091488" cy="2743200"/>
                  <a:chOff x="539750" y="3352800"/>
                  <a:chExt cx="8091488" cy="2743200"/>
                </a:xfrm>
              </p:grpSpPr>
              <p:pic>
                <p:nvPicPr>
                  <p:cNvPr id="1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 t="71601" b="2474"/>
                  <a:stretch>
                    <a:fillRect/>
                  </a:stretch>
                </p:blipFill>
                <p:spPr bwMode="auto">
                  <a:xfrm>
                    <a:off x="539750" y="3352800"/>
                    <a:ext cx="8091488" cy="27432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7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 l="35875" t="87444" r="41691" b="10404"/>
                  <a:stretch>
                    <a:fillRect/>
                  </a:stretch>
                </p:blipFill>
                <p:spPr bwMode="auto">
                  <a:xfrm>
                    <a:off x="3206750" y="5029200"/>
                    <a:ext cx="1822450" cy="2286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9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565" t="95312" r="77083" b="2151"/>
                <a:stretch>
                  <a:fillRect/>
                </a:stretch>
              </p:blipFill>
              <p:spPr bwMode="auto">
                <a:xfrm>
                  <a:off x="1524000" y="4982214"/>
                  <a:ext cx="1821976" cy="2755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21" name="Rounded Rectangle 20"/>
              <p:cNvSpPr/>
              <p:nvPr/>
            </p:nvSpPr>
            <p:spPr bwMode="auto">
              <a:xfrm>
                <a:off x="3246438" y="4953000"/>
                <a:ext cx="792162" cy="360362"/>
              </a:xfrm>
              <a:prstGeom prst="roundRect">
                <a:avLst/>
              </a:prstGeom>
              <a:noFill/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333" r="2303" b="13804"/>
            <a:stretch/>
          </p:blipFill>
          <p:spPr>
            <a:xfrm>
              <a:off x="1524001" y="4117140"/>
              <a:ext cx="5791200" cy="22626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071" r="4755" b="24440"/>
            <a:stretch/>
          </p:blipFill>
          <p:spPr>
            <a:xfrm>
              <a:off x="1528441" y="3343920"/>
              <a:ext cx="5645851" cy="117712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3276600" y="547939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b="1" dirty="0">
                <a:solidFill>
                  <a:srgbClr val="FF00FF"/>
                </a:solidFill>
              </a:rPr>
              <a:t>提交</a:t>
            </a:r>
            <a:endParaRPr lang="en-US" b="1" dirty="0">
              <a:solidFill>
                <a:srgbClr val="FF00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642519" y="5167341"/>
            <a:ext cx="0" cy="346218"/>
          </a:xfrm>
          <a:prstGeom prst="straightConnector1">
            <a:avLst/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826"/>
    </mc:Choice>
    <mc:Fallback xmlns="">
      <p:transition advTm="10826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352" objId="2"/>
        <p14:stopEvt time="8981" objId="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3" descr="big_light_logo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6276" y="402669"/>
            <a:ext cx="4037724" cy="576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Rounded Rectangle 68"/>
          <p:cNvSpPr/>
          <p:nvPr/>
        </p:nvSpPr>
        <p:spPr>
          <a:xfrm>
            <a:off x="7056437" y="6314189"/>
            <a:ext cx="1249363" cy="3914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000" b="1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结束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计时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47F2-E1E0-4F8C-A5B2-983BDBE02433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5" name="Group 39"/>
          <p:cNvGrpSpPr>
            <a:grpSpLocks/>
          </p:cNvGrpSpPr>
          <p:nvPr/>
        </p:nvGrpSpPr>
        <p:grpSpPr bwMode="auto">
          <a:xfrm>
            <a:off x="914400" y="5544061"/>
            <a:ext cx="7716718" cy="438451"/>
            <a:chOff x="971623" y="3500441"/>
            <a:chExt cx="7717974" cy="1211622"/>
          </a:xfrm>
        </p:grpSpPr>
        <p:sp>
          <p:nvSpPr>
            <p:cNvPr id="16" name="TextBox 13"/>
            <p:cNvSpPr txBox="1">
              <a:spLocks noChangeArrowheads="1"/>
            </p:cNvSpPr>
            <p:nvPr/>
          </p:nvSpPr>
          <p:spPr bwMode="auto">
            <a:xfrm>
              <a:off x="7681490" y="4342730"/>
              <a:ext cx="1008107" cy="369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altLang="en-US" dirty="0" smtClean="0"/>
                <a:t>20</a:t>
              </a:r>
              <a:r>
                <a:rPr lang="zh-CN" altLang="en-US" dirty="0" smtClean="0"/>
                <a:t>分钟</a:t>
              </a:r>
              <a:endParaRPr lang="en-US" altLang="en-US" dirty="0"/>
            </a:p>
          </p:txBody>
        </p: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971623" y="3508381"/>
              <a:ext cx="7200484" cy="1203678"/>
              <a:chOff x="1403349" y="3660914"/>
              <a:chExt cx="7200507" cy="1204622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1403349" y="3660914"/>
                <a:ext cx="7200507" cy="7214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B97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>
                <a:off x="5002808" y="4364879"/>
                <a:ext cx="0" cy="289214"/>
              </a:xfrm>
              <a:prstGeom prst="line">
                <a:avLst/>
              </a:prstGeom>
              <a:ln w="28575">
                <a:solidFill>
                  <a:srgbClr val="2B977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8603856" y="4364879"/>
                <a:ext cx="0" cy="289214"/>
              </a:xfrm>
              <a:prstGeom prst="line">
                <a:avLst/>
              </a:prstGeom>
              <a:ln w="25400">
                <a:solidFill>
                  <a:srgbClr val="2B977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3203873" y="4364879"/>
                <a:ext cx="0" cy="289214"/>
              </a:xfrm>
              <a:prstGeom prst="line">
                <a:avLst/>
              </a:prstGeom>
              <a:ln w="28575">
                <a:solidFill>
                  <a:srgbClr val="2B977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12"/>
              <p:cNvSpPr txBox="1">
                <a:spLocks noChangeArrowheads="1"/>
              </p:cNvSpPr>
              <p:nvPr/>
            </p:nvSpPr>
            <p:spPr bwMode="auto">
              <a:xfrm>
                <a:off x="2771482" y="4495917"/>
                <a:ext cx="12961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AU" altLang="en-US" dirty="0" smtClean="0"/>
                  <a:t>5</a:t>
                </a:r>
                <a:r>
                  <a:rPr lang="zh-CN" altLang="en-US" dirty="0" smtClean="0"/>
                  <a:t>分钟</a:t>
                </a:r>
                <a:endParaRPr lang="en-US" altLang="en-US" dirty="0"/>
              </a:p>
            </p:txBody>
          </p:sp>
          <p:sp>
            <p:nvSpPr>
              <p:cNvPr id="47" name="TextBox 14"/>
              <p:cNvSpPr txBox="1">
                <a:spLocks noChangeArrowheads="1"/>
              </p:cNvSpPr>
              <p:nvPr/>
            </p:nvSpPr>
            <p:spPr bwMode="auto">
              <a:xfrm>
                <a:off x="4643696" y="4495914"/>
                <a:ext cx="935796" cy="369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AU" altLang="en-US" dirty="0" smtClean="0"/>
                  <a:t>10</a:t>
                </a:r>
                <a:r>
                  <a:rPr lang="zh-CN" altLang="en-US" dirty="0" smtClean="0"/>
                  <a:t>分钟</a:t>
                </a:r>
                <a:endParaRPr lang="en-US" altLang="en-US" dirty="0"/>
              </a:p>
            </p:txBody>
          </p:sp>
        </p:grpSp>
        <p:cxnSp>
          <p:nvCxnSpPr>
            <p:cNvPr id="18" name="Straight Connector 17"/>
            <p:cNvCxnSpPr/>
            <p:nvPr/>
          </p:nvCxnSpPr>
          <p:spPr bwMode="auto">
            <a:xfrm>
              <a:off x="6381116" y="4221321"/>
              <a:ext cx="0" cy="288987"/>
            </a:xfrm>
            <a:prstGeom prst="line">
              <a:avLst/>
            </a:prstGeom>
            <a:ln w="28575">
              <a:solidFill>
                <a:srgbClr val="2B97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4"/>
            <p:cNvSpPr txBox="1">
              <a:spLocks noChangeArrowheads="1"/>
            </p:cNvSpPr>
            <p:nvPr/>
          </p:nvSpPr>
          <p:spPr bwMode="auto">
            <a:xfrm>
              <a:off x="6012471" y="4342730"/>
              <a:ext cx="935793" cy="369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altLang="en-US" dirty="0" smtClean="0"/>
                <a:t>15</a:t>
              </a:r>
              <a:r>
                <a:rPr lang="zh-CN" altLang="en-US" dirty="0" smtClean="0"/>
                <a:t>分钟</a:t>
              </a:r>
              <a:endParaRPr lang="en-US" altLang="en-US" dirty="0"/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1332044" y="3500441"/>
              <a:ext cx="0" cy="720880"/>
            </a:xfrm>
            <a:prstGeom prst="line">
              <a:avLst/>
            </a:prstGeom>
            <a:ln w="22225">
              <a:solidFill>
                <a:srgbClr val="2B977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auto">
            <a:xfrm>
              <a:off x="1692465" y="3500441"/>
              <a:ext cx="0" cy="720880"/>
            </a:xfrm>
            <a:prstGeom prst="line">
              <a:avLst/>
            </a:prstGeom>
            <a:ln w="22225">
              <a:solidFill>
                <a:srgbClr val="2B977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>
              <a:off x="2051299" y="3500441"/>
              <a:ext cx="0" cy="720880"/>
            </a:xfrm>
            <a:prstGeom prst="line">
              <a:avLst/>
            </a:prstGeom>
            <a:ln w="22225">
              <a:solidFill>
                <a:srgbClr val="2B977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auto">
            <a:xfrm>
              <a:off x="2411719" y="3500441"/>
              <a:ext cx="0" cy="720880"/>
            </a:xfrm>
            <a:prstGeom prst="line">
              <a:avLst/>
            </a:prstGeom>
            <a:ln w="22225">
              <a:solidFill>
                <a:srgbClr val="2B977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auto">
            <a:xfrm>
              <a:off x="2772141" y="3500441"/>
              <a:ext cx="0" cy="720880"/>
            </a:xfrm>
            <a:prstGeom prst="line">
              <a:avLst/>
            </a:prstGeom>
            <a:ln w="28575">
              <a:solidFill>
                <a:srgbClr val="2B977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>
              <a:off x="3132562" y="3500441"/>
              <a:ext cx="0" cy="720880"/>
            </a:xfrm>
            <a:prstGeom prst="line">
              <a:avLst/>
            </a:prstGeom>
            <a:ln w="22225">
              <a:solidFill>
                <a:srgbClr val="2B977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 bwMode="auto">
            <a:xfrm>
              <a:off x="3491395" y="3500441"/>
              <a:ext cx="0" cy="720880"/>
            </a:xfrm>
            <a:prstGeom prst="line">
              <a:avLst/>
            </a:prstGeom>
            <a:ln w="22225">
              <a:solidFill>
                <a:srgbClr val="2B977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auto">
            <a:xfrm>
              <a:off x="3851817" y="3500441"/>
              <a:ext cx="0" cy="720880"/>
            </a:xfrm>
            <a:prstGeom prst="line">
              <a:avLst/>
            </a:prstGeom>
            <a:ln w="22225">
              <a:solidFill>
                <a:srgbClr val="2B977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 bwMode="auto">
            <a:xfrm>
              <a:off x="4212238" y="3500441"/>
              <a:ext cx="0" cy="720880"/>
            </a:xfrm>
            <a:prstGeom prst="line">
              <a:avLst/>
            </a:prstGeom>
            <a:ln w="22225">
              <a:solidFill>
                <a:srgbClr val="2B977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 bwMode="auto">
            <a:xfrm>
              <a:off x="4572659" y="3500441"/>
              <a:ext cx="0" cy="720880"/>
            </a:xfrm>
            <a:prstGeom prst="line">
              <a:avLst/>
            </a:prstGeom>
            <a:ln w="28575">
              <a:solidFill>
                <a:srgbClr val="2B977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auto">
            <a:xfrm>
              <a:off x="4931493" y="3500441"/>
              <a:ext cx="0" cy="720880"/>
            </a:xfrm>
            <a:prstGeom prst="line">
              <a:avLst/>
            </a:prstGeom>
            <a:ln w="22225">
              <a:solidFill>
                <a:srgbClr val="2B977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 bwMode="auto">
            <a:xfrm>
              <a:off x="5291913" y="3500441"/>
              <a:ext cx="0" cy="720880"/>
            </a:xfrm>
            <a:prstGeom prst="line">
              <a:avLst/>
            </a:prstGeom>
            <a:ln w="22225">
              <a:solidFill>
                <a:srgbClr val="2B977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 bwMode="auto">
            <a:xfrm>
              <a:off x="5652335" y="3500441"/>
              <a:ext cx="0" cy="720880"/>
            </a:xfrm>
            <a:prstGeom prst="line">
              <a:avLst/>
            </a:prstGeom>
            <a:ln w="22225">
              <a:solidFill>
                <a:srgbClr val="2B977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 bwMode="auto">
            <a:xfrm>
              <a:off x="6012756" y="3500441"/>
              <a:ext cx="0" cy="720880"/>
            </a:xfrm>
            <a:prstGeom prst="line">
              <a:avLst/>
            </a:prstGeom>
            <a:ln w="22225">
              <a:solidFill>
                <a:srgbClr val="2B977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 bwMode="auto">
            <a:xfrm>
              <a:off x="6381116" y="3500441"/>
              <a:ext cx="0" cy="720880"/>
            </a:xfrm>
            <a:prstGeom prst="line">
              <a:avLst/>
            </a:prstGeom>
            <a:ln w="28575">
              <a:solidFill>
                <a:srgbClr val="2B977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auto">
            <a:xfrm>
              <a:off x="6741537" y="3500441"/>
              <a:ext cx="0" cy="720880"/>
            </a:xfrm>
            <a:prstGeom prst="line">
              <a:avLst/>
            </a:prstGeom>
            <a:ln w="22225">
              <a:solidFill>
                <a:srgbClr val="2B977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 bwMode="auto">
            <a:xfrm>
              <a:off x="7101958" y="3500441"/>
              <a:ext cx="0" cy="720880"/>
            </a:xfrm>
            <a:prstGeom prst="line">
              <a:avLst/>
            </a:prstGeom>
            <a:ln w="22225">
              <a:solidFill>
                <a:srgbClr val="2B977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 bwMode="auto">
            <a:xfrm>
              <a:off x="7462380" y="3500441"/>
              <a:ext cx="0" cy="720880"/>
            </a:xfrm>
            <a:prstGeom prst="line">
              <a:avLst/>
            </a:prstGeom>
            <a:ln w="22225">
              <a:solidFill>
                <a:srgbClr val="2B977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 bwMode="auto">
            <a:xfrm>
              <a:off x="7821213" y="3500441"/>
              <a:ext cx="0" cy="720880"/>
            </a:xfrm>
            <a:prstGeom prst="line">
              <a:avLst/>
            </a:prstGeom>
            <a:ln w="22225">
              <a:solidFill>
                <a:srgbClr val="2B977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47"/>
          <p:cNvSpPr/>
          <p:nvPr/>
        </p:nvSpPr>
        <p:spPr>
          <a:xfrm>
            <a:off x="914400" y="5544061"/>
            <a:ext cx="358775" cy="260866"/>
          </a:xfrm>
          <a:prstGeom prst="rect">
            <a:avLst/>
          </a:prstGeom>
          <a:solidFill>
            <a:srgbClr val="10B03A"/>
          </a:solidFill>
          <a:ln>
            <a:solidFill>
              <a:srgbClr val="2B9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274762" y="5545648"/>
            <a:ext cx="358775" cy="260866"/>
          </a:xfrm>
          <a:prstGeom prst="rect">
            <a:avLst/>
          </a:prstGeom>
          <a:solidFill>
            <a:srgbClr val="10B03A"/>
          </a:solidFill>
          <a:ln>
            <a:solidFill>
              <a:srgbClr val="2B9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635125" y="5545648"/>
            <a:ext cx="358775" cy="260866"/>
          </a:xfrm>
          <a:prstGeom prst="rect">
            <a:avLst/>
          </a:prstGeom>
          <a:solidFill>
            <a:srgbClr val="10B03A"/>
          </a:solidFill>
          <a:ln>
            <a:solidFill>
              <a:srgbClr val="2B9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993900" y="5545648"/>
            <a:ext cx="360362" cy="260866"/>
          </a:xfrm>
          <a:prstGeom prst="rect">
            <a:avLst/>
          </a:prstGeom>
          <a:solidFill>
            <a:srgbClr val="10B03A"/>
          </a:solidFill>
          <a:ln>
            <a:solidFill>
              <a:srgbClr val="2B9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354262" y="5545648"/>
            <a:ext cx="360363" cy="260866"/>
          </a:xfrm>
          <a:prstGeom prst="rect">
            <a:avLst/>
          </a:prstGeom>
          <a:solidFill>
            <a:srgbClr val="10B03A"/>
          </a:solidFill>
          <a:ln>
            <a:solidFill>
              <a:srgbClr val="2B9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714625" y="5545648"/>
            <a:ext cx="358775" cy="260866"/>
          </a:xfrm>
          <a:prstGeom prst="rect">
            <a:avLst/>
          </a:prstGeom>
          <a:solidFill>
            <a:srgbClr val="10B03A"/>
          </a:solidFill>
          <a:ln>
            <a:solidFill>
              <a:srgbClr val="2B9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073400" y="5545648"/>
            <a:ext cx="360362" cy="260866"/>
          </a:xfrm>
          <a:prstGeom prst="rect">
            <a:avLst/>
          </a:prstGeom>
          <a:solidFill>
            <a:srgbClr val="10B03A"/>
          </a:solidFill>
          <a:ln>
            <a:solidFill>
              <a:srgbClr val="2B9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433762" y="5545648"/>
            <a:ext cx="360363" cy="260866"/>
          </a:xfrm>
          <a:prstGeom prst="rect">
            <a:avLst/>
          </a:prstGeom>
          <a:solidFill>
            <a:srgbClr val="10B03A"/>
          </a:solidFill>
          <a:ln>
            <a:solidFill>
              <a:srgbClr val="2B9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794125" y="5545648"/>
            <a:ext cx="360362" cy="260866"/>
          </a:xfrm>
          <a:prstGeom prst="rect">
            <a:avLst/>
          </a:prstGeom>
          <a:solidFill>
            <a:srgbClr val="10B03A"/>
          </a:solidFill>
          <a:ln>
            <a:solidFill>
              <a:srgbClr val="2B9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154487" y="5545648"/>
            <a:ext cx="358775" cy="260866"/>
          </a:xfrm>
          <a:prstGeom prst="rect">
            <a:avLst/>
          </a:prstGeom>
          <a:solidFill>
            <a:srgbClr val="10B03A"/>
          </a:solidFill>
          <a:ln>
            <a:solidFill>
              <a:srgbClr val="2B9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514850" y="5545648"/>
            <a:ext cx="358775" cy="260866"/>
          </a:xfrm>
          <a:prstGeom prst="rect">
            <a:avLst/>
          </a:prstGeom>
          <a:solidFill>
            <a:srgbClr val="10B03A"/>
          </a:solidFill>
          <a:ln>
            <a:solidFill>
              <a:srgbClr val="2B9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873625" y="5545648"/>
            <a:ext cx="360362" cy="260866"/>
          </a:xfrm>
          <a:prstGeom prst="rect">
            <a:avLst/>
          </a:prstGeom>
          <a:solidFill>
            <a:srgbClr val="10B03A"/>
          </a:solidFill>
          <a:ln>
            <a:solidFill>
              <a:srgbClr val="2B9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233987" y="5545648"/>
            <a:ext cx="360363" cy="260866"/>
          </a:xfrm>
          <a:prstGeom prst="rect">
            <a:avLst/>
          </a:prstGeom>
          <a:solidFill>
            <a:srgbClr val="10B03A"/>
          </a:solidFill>
          <a:ln>
            <a:solidFill>
              <a:srgbClr val="2B9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594350" y="5545648"/>
            <a:ext cx="358775" cy="260866"/>
          </a:xfrm>
          <a:prstGeom prst="rect">
            <a:avLst/>
          </a:prstGeom>
          <a:solidFill>
            <a:srgbClr val="10B03A"/>
          </a:solidFill>
          <a:ln>
            <a:solidFill>
              <a:srgbClr val="2B9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962650" y="5545648"/>
            <a:ext cx="360362" cy="260866"/>
          </a:xfrm>
          <a:prstGeom prst="rect">
            <a:avLst/>
          </a:prstGeom>
          <a:solidFill>
            <a:srgbClr val="10B03A"/>
          </a:solidFill>
          <a:ln>
            <a:solidFill>
              <a:srgbClr val="2B9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323012" y="5545648"/>
            <a:ext cx="360363" cy="260866"/>
          </a:xfrm>
          <a:prstGeom prst="rect">
            <a:avLst/>
          </a:prstGeom>
          <a:solidFill>
            <a:srgbClr val="10B03A"/>
          </a:solidFill>
          <a:ln>
            <a:solidFill>
              <a:srgbClr val="2B9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683375" y="5545648"/>
            <a:ext cx="358775" cy="260866"/>
          </a:xfrm>
          <a:prstGeom prst="rect">
            <a:avLst/>
          </a:prstGeom>
          <a:solidFill>
            <a:srgbClr val="10B03A"/>
          </a:solidFill>
          <a:ln>
            <a:solidFill>
              <a:srgbClr val="2B9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051675" y="5545648"/>
            <a:ext cx="360362" cy="260866"/>
          </a:xfrm>
          <a:prstGeom prst="rect">
            <a:avLst/>
          </a:prstGeom>
          <a:solidFill>
            <a:srgbClr val="10B03A"/>
          </a:solidFill>
          <a:ln>
            <a:solidFill>
              <a:srgbClr val="2B9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415212" y="5545648"/>
            <a:ext cx="360363" cy="260866"/>
          </a:xfrm>
          <a:prstGeom prst="rect">
            <a:avLst/>
          </a:prstGeom>
          <a:solidFill>
            <a:srgbClr val="10B03A"/>
          </a:solidFill>
          <a:ln>
            <a:solidFill>
              <a:srgbClr val="2B9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7754937" y="5545648"/>
            <a:ext cx="358775" cy="260866"/>
          </a:xfrm>
          <a:prstGeom prst="rect">
            <a:avLst/>
          </a:prstGeom>
          <a:solidFill>
            <a:srgbClr val="10B03A"/>
          </a:solidFill>
          <a:ln>
            <a:solidFill>
              <a:srgbClr val="2B9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7056437" y="6314190"/>
            <a:ext cx="1249363" cy="3914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 smtClean="0">
                <a:solidFill>
                  <a:schemeClr val="bg1"/>
                </a:solidFill>
              </a:rPr>
              <a:t>开始计时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211278"/>
            <a:ext cx="17634" cy="346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5713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Subtitle 13"/>
          <p:cNvSpPr>
            <a:spLocks noGrp="1"/>
          </p:cNvSpPr>
          <p:nvPr>
            <p:ph type="subTitle" idx="1"/>
          </p:nvPr>
        </p:nvSpPr>
        <p:spPr>
          <a:xfrm>
            <a:off x="436682" y="297394"/>
            <a:ext cx="8326318" cy="5267635"/>
          </a:xfrm>
        </p:spPr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zh-CN" altLang="en-US" sz="2800" b="1" dirty="0">
                <a:solidFill>
                  <a:schemeClr val="tx1"/>
                </a:solidFill>
              </a:rPr>
              <a:t>请即登入以下网站填写问卷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  <a:hlinkClick r:id="rId4"/>
              </a:rPr>
              <a:t>www.polyu.edu.hk/esfq/student</a:t>
            </a:r>
            <a:endParaRPr lang="en-US" sz="2800" b="1" dirty="0">
              <a:solidFill>
                <a:schemeClr val="tx1"/>
              </a:solidFill>
            </a:endParaRPr>
          </a:p>
          <a:p>
            <a:endParaRPr lang="en-AU" sz="2800" b="1" dirty="0" smtClean="0">
              <a:solidFill>
                <a:schemeClr val="tx1"/>
              </a:solidFill>
            </a:endParaRPr>
          </a:p>
          <a:p>
            <a:endParaRPr lang="en-AU" sz="2800" b="1" dirty="0">
              <a:solidFill>
                <a:schemeClr val="tx1"/>
              </a:solidFill>
            </a:endParaRPr>
          </a:p>
          <a:p>
            <a:endParaRPr lang="en-AU" sz="2800" b="1" dirty="0" smtClean="0">
              <a:solidFill>
                <a:schemeClr val="tx1"/>
              </a:solidFill>
            </a:endParaRPr>
          </a:p>
          <a:p>
            <a:endParaRPr lang="en-AU" sz="2800" b="1" dirty="0">
              <a:solidFill>
                <a:schemeClr val="tx1"/>
              </a:solidFill>
            </a:endParaRPr>
          </a:p>
          <a:p>
            <a:endParaRPr lang="en-AU" sz="2800" b="1" dirty="0" smtClean="0">
              <a:solidFill>
                <a:schemeClr val="tx1"/>
              </a:solidFill>
            </a:endParaRPr>
          </a:p>
          <a:p>
            <a:endParaRPr lang="en-AU" sz="2800" b="1" dirty="0" smtClean="0">
              <a:solidFill>
                <a:schemeClr val="tx1"/>
              </a:solidFill>
            </a:endParaRPr>
          </a:p>
          <a:p>
            <a:endParaRPr lang="en-AU" sz="1600" b="1" dirty="0" smtClean="0">
              <a:solidFill>
                <a:schemeClr val="tx1"/>
              </a:solidFill>
            </a:endParaRPr>
          </a:p>
          <a:p>
            <a:endParaRPr lang="en-US" sz="1600" b="1" dirty="0">
              <a:solidFill>
                <a:schemeClr val="tx1"/>
              </a:solidFill>
            </a:endParaRPr>
          </a:p>
          <a:p>
            <a:pPr>
              <a:lnSpc>
                <a:spcPts val="2800"/>
              </a:lnSpc>
            </a:pPr>
            <a:r>
              <a:rPr lang="zh-CN" altLang="en-US" sz="2800" b="1" dirty="0">
                <a:solidFill>
                  <a:srgbClr val="C00000"/>
                </a:solidFill>
              </a:rPr>
              <a:t>请您认真填写此问卷并提供建设性的意见与建议，这将更好地帮助我们改善教与学</a:t>
            </a:r>
            <a:r>
              <a:rPr lang="zh-CN" altLang="en-US" sz="3600" b="1" dirty="0">
                <a:solidFill>
                  <a:srgbClr val="C00000"/>
                </a:solidFill>
              </a:rPr>
              <a:t>。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</a:p>
          <a:p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1140353"/>
            <a:ext cx="3507848" cy="35078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197"/>
    </mc:Choice>
    <mc:Fallback xmlns="">
      <p:transition advTm="19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remove" nodeType="clickEffect">
                                  <p:stCondLst>
                                    <p:cond delay="36000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6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6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6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0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6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0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6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0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6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40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6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6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60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6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20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6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80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6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40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6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6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60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6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20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6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80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6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40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94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  <p:extLst mod="1">
    <p:ext uri="{E180D4A7-C9FB-4DFB-919C-405C955672EB}">
      <p14:showEvtLst xmlns:p14="http://schemas.microsoft.com/office/powerpoint/2010/main">
        <p14:playEvt time="1404" objId="2"/>
        <p14:stopEvt time="17939" objId="2"/>
      </p14:showEvtLst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3401</TotalTime>
  <Words>718</Words>
  <Application>Microsoft Office PowerPoint</Application>
  <PresentationFormat>On-screen Show (4:3)</PresentationFormat>
  <Paragraphs>94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標楷體</vt:lpstr>
      <vt:lpstr>ＭＳ Ｐゴシック</vt:lpstr>
      <vt:lpstr>新細明體</vt:lpstr>
      <vt:lpstr>SimSun</vt:lpstr>
      <vt:lpstr>SimSun</vt:lpstr>
      <vt:lpstr>Arial</vt:lpstr>
      <vt:lpstr>Calibri</vt:lpstr>
      <vt:lpstr>Courier New</vt:lpstr>
      <vt:lpstr>Times New Roman</vt:lpstr>
      <vt:lpstr>Wingdings</vt:lpstr>
      <vt:lpstr>Office Theme</vt:lpstr>
      <vt:lpstr>学生意见调查电子问卷(eSFQ)</vt:lpstr>
      <vt:lpstr>eSFQ之目的</vt:lpstr>
      <vt:lpstr>如何填写及提交eSFQ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非常感谢您的宝贵意见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hkpuadmin</dc:creator>
  <cp:lastModifiedBy>Liu, Debbie [EDC]</cp:lastModifiedBy>
  <cp:revision>348</cp:revision>
  <dcterms:created xsi:type="dcterms:W3CDTF">2010-02-24T09:53:13Z</dcterms:created>
  <dcterms:modified xsi:type="dcterms:W3CDTF">2016-01-18T02:44:09Z</dcterms:modified>
</cp:coreProperties>
</file>